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6" roundtripDataSignature="AMtx7mjrgSIqLuPt663Xn3Ee2UC5fYjDx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2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1"/>
          <p:cNvSpPr/>
          <p:nvPr>
            <p:ph idx="2" type="pic"/>
          </p:nvPr>
        </p:nvSpPr>
        <p:spPr>
          <a:xfrm>
            <a:off x="5183188" y="987425"/>
            <a:ext cx="6172200" cy="4873625"/>
          </a:xfrm>
          <a:prstGeom prst="rect">
            <a:avLst/>
          </a:prstGeom>
          <a:noFill/>
          <a:ln>
            <a:noFill/>
          </a:ln>
        </p:spPr>
      </p:sp>
      <p:sp>
        <p:nvSpPr>
          <p:cNvPr id="64" name="Google Shape;64;p2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8.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6.png"/><Relationship Id="rId4" Type="http://schemas.openxmlformats.org/officeDocument/2006/relationships/image" Target="../media/image13.png"/><Relationship Id="rId5" Type="http://schemas.openxmlformats.org/officeDocument/2006/relationships/image" Target="../media/image3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6.png"/><Relationship Id="rId4" Type="http://schemas.openxmlformats.org/officeDocument/2006/relationships/image" Target="../media/image3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6.png"/><Relationship Id="rId4" Type="http://schemas.openxmlformats.org/officeDocument/2006/relationships/image" Target="../media/image31.png"/><Relationship Id="rId5" Type="http://schemas.openxmlformats.org/officeDocument/2006/relationships/image" Target="../media/image34.png"/><Relationship Id="rId6"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6.png"/><Relationship Id="rId4" Type="http://schemas.openxmlformats.org/officeDocument/2006/relationships/image" Target="../media/image21.png"/><Relationship Id="rId9" Type="http://schemas.openxmlformats.org/officeDocument/2006/relationships/image" Target="../media/image19.png"/><Relationship Id="rId5" Type="http://schemas.openxmlformats.org/officeDocument/2006/relationships/image" Target="../media/image4.jpg"/><Relationship Id="rId6" Type="http://schemas.openxmlformats.org/officeDocument/2006/relationships/image" Target="../media/image9.jpg"/><Relationship Id="rId7" Type="http://schemas.openxmlformats.org/officeDocument/2006/relationships/image" Target="../media/image15.jpg"/><Relationship Id="rId8" Type="http://schemas.openxmlformats.org/officeDocument/2006/relationships/image" Target="../media/image2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6.png"/><Relationship Id="rId4" Type="http://schemas.openxmlformats.org/officeDocument/2006/relationships/image" Target="../media/image8.png"/><Relationship Id="rId5" Type="http://schemas.openxmlformats.org/officeDocument/2006/relationships/image" Target="../media/image2.png"/><Relationship Id="rId6"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6.png"/><Relationship Id="rId4" Type="http://schemas.openxmlformats.org/officeDocument/2006/relationships/image" Target="../media/image6.png"/><Relationship Id="rId5" Type="http://schemas.openxmlformats.org/officeDocument/2006/relationships/image" Target="../media/image1.png"/><Relationship Id="rId6" Type="http://schemas.openxmlformats.org/officeDocument/2006/relationships/image" Target="../media/image5.png"/><Relationship Id="rId7" Type="http://schemas.openxmlformats.org/officeDocument/2006/relationships/image" Target="../media/image2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6.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6.png"/><Relationship Id="rId4" Type="http://schemas.openxmlformats.org/officeDocument/2006/relationships/image" Target="../media/image14.png"/><Relationship Id="rId5" Type="http://schemas.openxmlformats.org/officeDocument/2006/relationships/image" Target="../media/image17.png"/><Relationship Id="rId6" Type="http://schemas.openxmlformats.org/officeDocument/2006/relationships/image" Target="../media/image23.png"/></Relationships>
</file>

<file path=ppt/slides/_rels/slide7.xml.rels><?xml version="1.0" encoding="UTF-8" standalone="yes"?><Relationships xmlns="http://schemas.openxmlformats.org/package/2006/relationships"><Relationship Id="rId10" Type="http://schemas.openxmlformats.org/officeDocument/2006/relationships/image" Target="../media/image25.png"/><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6.png"/><Relationship Id="rId4" Type="http://schemas.openxmlformats.org/officeDocument/2006/relationships/image" Target="../media/image32.png"/><Relationship Id="rId9" Type="http://schemas.openxmlformats.org/officeDocument/2006/relationships/image" Target="../media/image20.png"/><Relationship Id="rId5" Type="http://schemas.openxmlformats.org/officeDocument/2006/relationships/image" Target="../media/image11.png"/><Relationship Id="rId6" Type="http://schemas.openxmlformats.org/officeDocument/2006/relationships/image" Target="../media/image29.png"/><Relationship Id="rId7" Type="http://schemas.openxmlformats.org/officeDocument/2006/relationships/image" Target="../media/image10.png"/><Relationship Id="rId8" Type="http://schemas.openxmlformats.org/officeDocument/2006/relationships/image" Target="../media/image2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6.png"/><Relationship Id="rId4" Type="http://schemas.openxmlformats.org/officeDocument/2006/relationships/image" Target="../media/image2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6.png"/><Relationship Id="rId4" Type="http://schemas.openxmlformats.org/officeDocument/2006/relationships/image" Target="../media/image2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descr="A blue and black logo&#10;&#10;AI-generated content may be incorrect." id="84" name="Google Shape;84;p1"/>
          <p:cNvPicPr preferRelativeResize="0"/>
          <p:nvPr/>
        </p:nvPicPr>
        <p:blipFill rotWithShape="1">
          <a:blip r:embed="rId3">
            <a:alphaModFix/>
          </a:blip>
          <a:srcRect b="0" l="0" r="0" t="0"/>
          <a:stretch/>
        </p:blipFill>
        <p:spPr>
          <a:xfrm>
            <a:off x="435705" y="263930"/>
            <a:ext cx="2227725" cy="957226"/>
          </a:xfrm>
          <a:prstGeom prst="rect">
            <a:avLst/>
          </a:prstGeom>
          <a:noFill/>
          <a:ln>
            <a:noFill/>
          </a:ln>
        </p:spPr>
      </p:pic>
      <p:sp>
        <p:nvSpPr>
          <p:cNvPr id="85" name="Google Shape;85;p1"/>
          <p:cNvSpPr txBox="1"/>
          <p:nvPr/>
        </p:nvSpPr>
        <p:spPr>
          <a:xfrm>
            <a:off x="6602278" y="312336"/>
            <a:ext cx="5154017" cy="738664"/>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025674"/>
                </a:solidFill>
                <a:latin typeface="Calibri"/>
                <a:ea typeface="Calibri"/>
                <a:cs typeface="Calibri"/>
                <a:sym typeface="Calibri"/>
              </a:rPr>
              <a:t>The Future of Electronic Health, Powered by AI</a:t>
            </a:r>
            <a:endParaRPr/>
          </a:p>
          <a:p>
            <a:pPr indent="0" lvl="0" marL="0" marR="0" rtl="0" algn="r">
              <a:spcBef>
                <a:spcPts val="0"/>
              </a:spcBef>
              <a:spcAft>
                <a:spcPts val="0"/>
              </a:spcAft>
              <a:buNone/>
            </a:pPr>
            <a:r>
              <a:rPr b="0" i="0" lang="en-US" sz="1600" u="none" cap="none" strike="noStrike">
                <a:solidFill>
                  <a:srgbClr val="025674"/>
                </a:solidFill>
                <a:latin typeface="Calibri"/>
                <a:ea typeface="Calibri"/>
                <a:cs typeface="Calibri"/>
                <a:sym typeface="Calibri"/>
              </a:rPr>
              <a:t>Cover</a:t>
            </a:r>
            <a:r>
              <a:rPr b="0" i="0" lang="en-US" sz="2400" u="none" cap="none" strike="noStrike">
                <a:solidFill>
                  <a:srgbClr val="025674"/>
                </a:solidFill>
                <a:latin typeface="Calibri"/>
                <a:ea typeface="Calibri"/>
                <a:cs typeface="Calibri"/>
                <a:sym typeface="Calibri"/>
              </a:rPr>
              <a:t> </a:t>
            </a:r>
            <a:endParaRPr/>
          </a:p>
        </p:txBody>
      </p:sp>
      <p:grpSp>
        <p:nvGrpSpPr>
          <p:cNvPr id="86" name="Google Shape;86;p1"/>
          <p:cNvGrpSpPr/>
          <p:nvPr/>
        </p:nvGrpSpPr>
        <p:grpSpPr>
          <a:xfrm>
            <a:off x="678052" y="2820698"/>
            <a:ext cx="10835897" cy="3254644"/>
            <a:chOff x="678052" y="3146156"/>
            <a:chExt cx="10835897" cy="3254644"/>
          </a:xfrm>
        </p:grpSpPr>
        <p:sp>
          <p:nvSpPr>
            <p:cNvPr id="87" name="Google Shape;87;p1"/>
            <p:cNvSpPr/>
            <p:nvPr/>
          </p:nvSpPr>
          <p:spPr>
            <a:xfrm>
              <a:off x="678052" y="3146156"/>
              <a:ext cx="10835897" cy="3254644"/>
            </a:xfrm>
            <a:prstGeom prst="roundRect">
              <a:avLst>
                <a:gd fmla="val 16667" name="adj"/>
              </a:avLst>
            </a:prstGeom>
            <a:solidFill>
              <a:srgbClr val="C0E5FC"/>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8" name="Google Shape;88;p1"/>
            <p:cNvSpPr txBox="1"/>
            <p:nvPr/>
          </p:nvSpPr>
          <p:spPr>
            <a:xfrm>
              <a:off x="939506" y="3522252"/>
              <a:ext cx="10312988" cy="258532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rgbClr val="025674"/>
                  </a:solidFill>
                  <a:latin typeface="Calibri"/>
                  <a:ea typeface="Calibri"/>
                  <a:cs typeface="Calibri"/>
                  <a:sym typeface="Calibri"/>
                </a:rPr>
                <a:t>Eliminate the Electronic Health Record (EHR) burden by leveraging </a:t>
              </a:r>
              <a:r>
                <a:rPr b="1" i="0" lang="en-US" sz="1800" u="none" cap="none" strike="noStrike">
                  <a:solidFill>
                    <a:srgbClr val="025674"/>
                  </a:solidFill>
                  <a:latin typeface="Calibri"/>
                  <a:ea typeface="Calibri"/>
                  <a:cs typeface="Calibri"/>
                  <a:sym typeface="Calibri"/>
                </a:rPr>
                <a:t>Generative AI to automate 90% of the administrative work (</a:t>
              </a:r>
              <a:r>
                <a:rPr b="0" i="0" lang="en-US" sz="1800" u="none" cap="none" strike="noStrike">
                  <a:solidFill>
                    <a:srgbClr val="025674"/>
                  </a:solidFill>
                  <a:latin typeface="Calibri"/>
                  <a:ea typeface="Calibri"/>
                  <a:cs typeface="Calibri"/>
                  <a:sym typeface="Calibri"/>
                </a:rPr>
                <a:t>scheduling, content generation, data entry, and report writing)</a:t>
              </a:r>
              <a:endParaRPr/>
            </a:p>
            <a:p>
              <a:pPr indent="0" lvl="0" marL="0" marR="0" rtl="0" algn="l">
                <a:spcBef>
                  <a:spcPts val="0"/>
                </a:spcBef>
                <a:spcAft>
                  <a:spcPts val="0"/>
                </a:spcAft>
                <a:buNone/>
              </a:pPr>
              <a:r>
                <a:t/>
              </a:r>
              <a:endParaRPr sz="1800">
                <a:solidFill>
                  <a:srgbClr val="025674"/>
                </a:solidFill>
                <a:latin typeface="Calibri"/>
                <a:ea typeface="Calibri"/>
                <a:cs typeface="Calibri"/>
                <a:sym typeface="Calibri"/>
              </a:endParaRPr>
            </a:p>
            <a:p>
              <a:pPr indent="-285750" lvl="0" marL="285750" marR="0" rtl="0" algn="l">
                <a:spcBef>
                  <a:spcPts val="0"/>
                </a:spcBef>
                <a:spcAft>
                  <a:spcPts val="0"/>
                </a:spcAft>
                <a:buClr>
                  <a:srgbClr val="025674"/>
                </a:buClr>
                <a:buSzPts val="1800"/>
                <a:buFont typeface="Noto Sans Symbols"/>
                <a:buChar char="▪"/>
              </a:pPr>
              <a:r>
                <a:rPr b="1" lang="en-US" sz="1800">
                  <a:solidFill>
                    <a:srgbClr val="025674"/>
                  </a:solidFill>
                  <a:latin typeface="Calibri"/>
                  <a:ea typeface="Calibri"/>
                  <a:cs typeface="Calibri"/>
                  <a:sym typeface="Calibri"/>
                </a:rPr>
                <a:t>Traditional EHR systems overhead</a:t>
              </a:r>
              <a:r>
                <a:rPr lang="en-US" sz="1800">
                  <a:solidFill>
                    <a:srgbClr val="025674"/>
                  </a:solidFill>
                  <a:latin typeface="Calibri"/>
                  <a:ea typeface="Calibri"/>
                  <a:cs typeface="Calibri"/>
                  <a:sym typeface="Calibri"/>
                </a:rPr>
                <a:t> contributing to </a:t>
              </a:r>
              <a:r>
                <a:rPr b="1" lang="en-US" sz="1800">
                  <a:solidFill>
                    <a:srgbClr val="025674"/>
                  </a:solidFill>
                  <a:latin typeface="Calibri"/>
                  <a:ea typeface="Calibri"/>
                  <a:cs typeface="Calibri"/>
                  <a:sym typeface="Calibri"/>
                </a:rPr>
                <a:t>stress and burnout</a:t>
              </a:r>
              <a:endParaRPr/>
            </a:p>
            <a:p>
              <a:pPr indent="-285750" lvl="0" marL="285750" marR="0" rtl="0" algn="l">
                <a:spcBef>
                  <a:spcPts val="0"/>
                </a:spcBef>
                <a:spcAft>
                  <a:spcPts val="0"/>
                </a:spcAft>
                <a:buClr>
                  <a:srgbClr val="025674"/>
                </a:buClr>
                <a:buSzPts val="1800"/>
                <a:buFont typeface="Noto Sans Symbols"/>
                <a:buChar char="▪"/>
              </a:pPr>
              <a:r>
                <a:rPr lang="en-US" sz="1800">
                  <a:solidFill>
                    <a:srgbClr val="025674"/>
                  </a:solidFill>
                  <a:latin typeface="Calibri"/>
                  <a:ea typeface="Calibri"/>
                  <a:cs typeface="Calibri"/>
                  <a:sym typeface="Calibri"/>
                </a:rPr>
                <a:t>Physicians only need to provide </a:t>
              </a:r>
              <a:r>
                <a:rPr b="1" lang="en-US" sz="1800">
                  <a:solidFill>
                    <a:srgbClr val="025674"/>
                  </a:solidFill>
                  <a:latin typeface="Calibri"/>
                  <a:ea typeface="Calibri"/>
                  <a:cs typeface="Calibri"/>
                  <a:sym typeface="Calibri"/>
                </a:rPr>
                <a:t>minimal input</a:t>
              </a:r>
              <a:r>
                <a:rPr lang="en-US" sz="1800">
                  <a:solidFill>
                    <a:srgbClr val="025674"/>
                  </a:solidFill>
                  <a:latin typeface="Calibri"/>
                  <a:ea typeface="Calibri"/>
                  <a:cs typeface="Calibri"/>
                  <a:sym typeface="Calibri"/>
                </a:rPr>
                <a:t>, such as “Yes”, “No”, or correcting minor mistakes</a:t>
              </a:r>
              <a:endParaRPr/>
            </a:p>
            <a:p>
              <a:pPr indent="-285750" lvl="0" marL="285750" marR="0" rtl="0" algn="l">
                <a:spcBef>
                  <a:spcPts val="0"/>
                </a:spcBef>
                <a:spcAft>
                  <a:spcPts val="0"/>
                </a:spcAft>
                <a:buClr>
                  <a:srgbClr val="025674"/>
                </a:buClr>
                <a:buSzPts val="1800"/>
                <a:buFont typeface="Noto Sans Symbols"/>
                <a:buChar char="▪"/>
              </a:pPr>
              <a:r>
                <a:rPr lang="en-US" sz="1800">
                  <a:solidFill>
                    <a:srgbClr val="025674"/>
                  </a:solidFill>
                  <a:latin typeface="Calibri"/>
                  <a:ea typeface="Calibri"/>
                  <a:cs typeface="Calibri"/>
                  <a:sym typeface="Calibri"/>
                </a:rPr>
                <a:t>Cut down management time by </a:t>
              </a:r>
              <a:r>
                <a:rPr b="1" lang="en-US" sz="1800">
                  <a:solidFill>
                    <a:srgbClr val="025674"/>
                  </a:solidFill>
                  <a:latin typeface="Calibri"/>
                  <a:ea typeface="Calibri"/>
                  <a:cs typeface="Calibri"/>
                  <a:sym typeface="Calibri"/>
                </a:rPr>
                <a:t>10X</a:t>
              </a:r>
              <a:r>
                <a:rPr lang="en-US" sz="1800">
                  <a:solidFill>
                    <a:srgbClr val="025674"/>
                  </a:solidFill>
                  <a:latin typeface="Calibri"/>
                  <a:ea typeface="Calibri"/>
                  <a:cs typeface="Calibri"/>
                  <a:sym typeface="Calibri"/>
                </a:rPr>
                <a:t>, reducing what was previously 1 hour of overhead to just 5 minutes</a:t>
              </a:r>
              <a:endParaRPr b="1" sz="1800">
                <a:solidFill>
                  <a:srgbClr val="025674"/>
                </a:solidFill>
                <a:latin typeface="Calibri"/>
                <a:ea typeface="Calibri"/>
                <a:cs typeface="Calibri"/>
                <a:sym typeface="Calibri"/>
              </a:endParaRPr>
            </a:p>
            <a:p>
              <a:pPr indent="-285750" lvl="0" marL="285750" marR="0" rtl="0" algn="l">
                <a:spcBef>
                  <a:spcPts val="0"/>
                </a:spcBef>
                <a:spcAft>
                  <a:spcPts val="0"/>
                </a:spcAft>
                <a:buClr>
                  <a:srgbClr val="025674"/>
                </a:buClr>
                <a:buSzPts val="1800"/>
                <a:buFont typeface="Noto Sans Symbols"/>
                <a:buChar char="▪"/>
              </a:pPr>
              <a:r>
                <a:rPr lang="en-US" sz="1800">
                  <a:solidFill>
                    <a:srgbClr val="025674"/>
                  </a:solidFill>
                  <a:latin typeface="Calibri"/>
                  <a:ea typeface="Calibri"/>
                  <a:cs typeface="Calibri"/>
                  <a:sym typeface="Calibri"/>
                </a:rPr>
                <a:t>Emerging global EH market, with increasing demand for </a:t>
              </a:r>
              <a:r>
                <a:rPr b="1" lang="en-US" sz="1800">
                  <a:solidFill>
                    <a:srgbClr val="025674"/>
                  </a:solidFill>
                  <a:latin typeface="Calibri"/>
                  <a:ea typeface="Calibri"/>
                  <a:cs typeface="Calibri"/>
                  <a:sym typeface="Calibri"/>
                </a:rPr>
                <a:t>automation and AI-driven </a:t>
              </a:r>
              <a:r>
                <a:rPr lang="en-US" sz="1800">
                  <a:solidFill>
                    <a:srgbClr val="025674"/>
                  </a:solidFill>
                  <a:latin typeface="Calibri"/>
                  <a:ea typeface="Calibri"/>
                  <a:cs typeface="Calibri"/>
                  <a:sym typeface="Calibri"/>
                </a:rPr>
                <a:t>healthcare solutions</a:t>
              </a:r>
              <a:endParaRPr/>
            </a:p>
            <a:p>
              <a:pPr indent="-285750" lvl="0" marL="285750" marR="0" rtl="0" algn="l">
                <a:spcBef>
                  <a:spcPts val="0"/>
                </a:spcBef>
                <a:spcAft>
                  <a:spcPts val="0"/>
                </a:spcAft>
                <a:buClr>
                  <a:srgbClr val="025674"/>
                </a:buClr>
                <a:buSzPts val="1800"/>
                <a:buFont typeface="Noto Sans Symbols"/>
                <a:buChar char="▪"/>
              </a:pPr>
              <a:r>
                <a:rPr lang="en-US" sz="1800">
                  <a:solidFill>
                    <a:srgbClr val="025674"/>
                  </a:solidFill>
                  <a:latin typeface="Calibri"/>
                  <a:ea typeface="Calibri"/>
                  <a:cs typeface="Calibri"/>
                  <a:sym typeface="Calibri"/>
                </a:rPr>
                <a:t>By addressing critical inefficiencies in current systems, our product is positioned to </a:t>
              </a:r>
              <a:r>
                <a:rPr b="1" lang="en-US" sz="1800">
                  <a:solidFill>
                    <a:srgbClr val="025674"/>
                  </a:solidFill>
                  <a:latin typeface="Calibri"/>
                  <a:ea typeface="Calibri"/>
                  <a:cs typeface="Calibri"/>
                  <a:sym typeface="Calibri"/>
                </a:rPr>
                <a:t>disrupt the EH market</a:t>
              </a:r>
              <a:endParaRPr sz="1800">
                <a:solidFill>
                  <a:srgbClr val="025674"/>
                </a:solidFill>
                <a:latin typeface="Calibri"/>
                <a:ea typeface="Calibri"/>
                <a:cs typeface="Calibri"/>
                <a:sym typeface="Calibri"/>
              </a:endParaRPr>
            </a:p>
            <a:p>
              <a:pPr indent="-285750" lvl="0" marL="285750" marR="0" rtl="0" algn="l">
                <a:spcBef>
                  <a:spcPts val="0"/>
                </a:spcBef>
                <a:spcAft>
                  <a:spcPts val="0"/>
                </a:spcAft>
                <a:buClr>
                  <a:srgbClr val="025674"/>
                </a:buClr>
                <a:buSzPts val="1800"/>
                <a:buFont typeface="Noto Sans Symbols"/>
                <a:buChar char="▪"/>
              </a:pPr>
              <a:r>
                <a:rPr lang="en-US" sz="1800">
                  <a:solidFill>
                    <a:srgbClr val="025674"/>
                  </a:solidFill>
                  <a:latin typeface="Calibri"/>
                  <a:ea typeface="Calibri"/>
                  <a:cs typeface="Calibri"/>
                  <a:sym typeface="Calibri"/>
                </a:rPr>
                <a:t>Core </a:t>
              </a:r>
              <a:r>
                <a:rPr b="1" lang="en-US" sz="1800">
                  <a:solidFill>
                    <a:srgbClr val="025674"/>
                  </a:solidFill>
                  <a:latin typeface="Calibri"/>
                  <a:ea typeface="Calibri"/>
                  <a:cs typeface="Calibri"/>
                  <a:sym typeface="Calibri"/>
                </a:rPr>
                <a:t>team of physicians, AI experts, business experts</a:t>
              </a:r>
              <a:r>
                <a:rPr lang="en-US" sz="1800">
                  <a:solidFill>
                    <a:srgbClr val="025674"/>
                  </a:solidFill>
                  <a:latin typeface="Calibri"/>
                  <a:ea typeface="Calibri"/>
                  <a:cs typeface="Calibri"/>
                  <a:sym typeface="Calibri"/>
                </a:rPr>
                <a:t>, holding </a:t>
              </a:r>
              <a:r>
                <a:rPr b="1" lang="en-US" sz="1800">
                  <a:solidFill>
                    <a:srgbClr val="025674"/>
                  </a:solidFill>
                  <a:latin typeface="Calibri"/>
                  <a:ea typeface="Calibri"/>
                  <a:cs typeface="Calibri"/>
                  <a:sym typeface="Calibri"/>
                </a:rPr>
                <a:t>MD, PhD, and MBA </a:t>
              </a:r>
              <a:r>
                <a:rPr lang="en-US" sz="1800">
                  <a:solidFill>
                    <a:srgbClr val="025674"/>
                  </a:solidFill>
                  <a:latin typeface="Calibri"/>
                  <a:ea typeface="Calibri"/>
                  <a:cs typeface="Calibri"/>
                  <a:sym typeface="Calibri"/>
                </a:rPr>
                <a:t>degrees</a:t>
              </a:r>
              <a:endParaRPr/>
            </a:p>
          </p:txBody>
        </p:sp>
      </p:grpSp>
      <p:grpSp>
        <p:nvGrpSpPr>
          <p:cNvPr id="89" name="Google Shape;89;p1"/>
          <p:cNvGrpSpPr/>
          <p:nvPr/>
        </p:nvGrpSpPr>
        <p:grpSpPr>
          <a:xfrm>
            <a:off x="3014663" y="2475913"/>
            <a:ext cx="6162675" cy="631818"/>
            <a:chOff x="3352800" y="826274"/>
            <a:chExt cx="6162675" cy="631818"/>
          </a:xfrm>
        </p:grpSpPr>
        <p:sp>
          <p:nvSpPr>
            <p:cNvPr id="90" name="Google Shape;90;p1"/>
            <p:cNvSpPr/>
            <p:nvPr/>
          </p:nvSpPr>
          <p:spPr>
            <a:xfrm>
              <a:off x="3352800" y="826274"/>
              <a:ext cx="6162675" cy="631818"/>
            </a:xfrm>
            <a:prstGeom prst="roundRect">
              <a:avLst>
                <a:gd fmla="val 41197" name="adj"/>
              </a:avLst>
            </a:prstGeom>
            <a:gradFill>
              <a:gsLst>
                <a:gs pos="0">
                  <a:srgbClr val="113743">
                    <a:alpha val="81960"/>
                  </a:srgbClr>
                </a:gs>
                <a:gs pos="100000">
                  <a:srgbClr val="38A4C6">
                    <a:alpha val="44705"/>
                  </a:srgbClr>
                </a:gs>
              </a:gsLst>
              <a:lin ang="0" scaled="0"/>
            </a:gradFill>
            <a:ln>
              <a:noFill/>
            </a:ln>
          </p:spPr>
          <p:txBody>
            <a:bodyPr anchorCtr="0" anchor="ctr" bIns="45700" lIns="91425" spcFirstLastPara="1" rIns="91425" wrap="square" tIns="45700">
              <a:noAutofit/>
            </a:bodyPr>
            <a:lstStyle/>
            <a:p>
              <a:pPr indent="0" lvl="0" marL="0" marR="0" rtl="0" algn="ctr">
                <a:lnSpc>
                  <a:spcPct val="194444"/>
                </a:lnSpc>
                <a:spcBef>
                  <a:spcPts val="0"/>
                </a:spcBef>
                <a:spcAft>
                  <a:spcPts val="0"/>
                </a:spcAft>
                <a:buNone/>
              </a:pPr>
              <a:r>
                <a:t/>
              </a:r>
              <a:endParaRPr sz="1800">
                <a:solidFill>
                  <a:schemeClr val="lt1"/>
                </a:solidFill>
                <a:latin typeface="Calibri"/>
                <a:ea typeface="Calibri"/>
                <a:cs typeface="Calibri"/>
                <a:sym typeface="Calibri"/>
              </a:endParaRPr>
            </a:p>
          </p:txBody>
        </p:sp>
        <p:pic>
          <p:nvPicPr>
            <p:cNvPr descr="Artificial Intelligence with solid fill" id="91" name="Google Shape;91;p1"/>
            <p:cNvPicPr preferRelativeResize="0"/>
            <p:nvPr/>
          </p:nvPicPr>
          <p:blipFill rotWithShape="1">
            <a:blip r:embed="rId4">
              <a:alphaModFix/>
            </a:blip>
            <a:srcRect b="0" l="0" r="0" t="0"/>
            <a:stretch/>
          </p:blipFill>
          <p:spPr>
            <a:xfrm>
              <a:off x="3676396" y="946818"/>
              <a:ext cx="390780" cy="390780"/>
            </a:xfrm>
            <a:prstGeom prst="rect">
              <a:avLst/>
            </a:prstGeom>
            <a:noFill/>
            <a:ln>
              <a:noFill/>
            </a:ln>
          </p:spPr>
        </p:pic>
        <p:sp>
          <p:nvSpPr>
            <p:cNvPr id="92" name="Google Shape;92;p1"/>
            <p:cNvSpPr txBox="1"/>
            <p:nvPr/>
          </p:nvSpPr>
          <p:spPr>
            <a:xfrm>
              <a:off x="4180833" y="957542"/>
              <a:ext cx="458152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The Future of Electronic Health, Powered by AI</a:t>
              </a:r>
              <a:endParaRPr/>
            </a:p>
          </p:txBody>
        </p:sp>
      </p:grpSp>
      <p:sp>
        <p:nvSpPr>
          <p:cNvPr id="93" name="Google Shape;93;p1"/>
          <p:cNvSpPr txBox="1"/>
          <p:nvPr/>
        </p:nvSpPr>
        <p:spPr>
          <a:xfrm>
            <a:off x="2020883" y="1646921"/>
            <a:ext cx="8924441" cy="632096"/>
          </a:xfrm>
          <a:prstGeom prst="rect">
            <a:avLst/>
          </a:prstGeom>
          <a:noFill/>
          <a:ln>
            <a:noFill/>
          </a:ln>
        </p:spPr>
        <p:txBody>
          <a:bodyPr anchorCtr="0" anchor="t" bIns="45700" lIns="91425" spcFirstLastPara="1" rIns="91425" wrap="square" tIns="45700">
            <a:spAutoFit/>
          </a:bodyPr>
          <a:lstStyle/>
          <a:p>
            <a:pPr indent="0" lvl="0" marL="0" marR="0" rtl="0" algn="ctr">
              <a:lnSpc>
                <a:spcPct val="64814"/>
              </a:lnSpc>
              <a:spcBef>
                <a:spcPts val="0"/>
              </a:spcBef>
              <a:spcAft>
                <a:spcPts val="0"/>
              </a:spcAft>
              <a:buNone/>
            </a:pPr>
            <a:r>
              <a:rPr b="1" lang="en-US" sz="5400">
                <a:solidFill>
                  <a:srgbClr val="025674"/>
                </a:solidFill>
                <a:latin typeface="Calibri"/>
                <a:ea typeface="Calibri"/>
                <a:cs typeface="Calibri"/>
                <a:sym typeface="Calibri"/>
              </a:rPr>
              <a:t>FROM E-HEALTH TO AI-HEALTH</a:t>
            </a:r>
            <a:endParaRPr/>
          </a:p>
        </p:txBody>
      </p:sp>
      <p:pic>
        <p:nvPicPr>
          <p:cNvPr descr="Flower outline" id="94" name="Google Shape;94;p1"/>
          <p:cNvPicPr preferRelativeResize="0"/>
          <p:nvPr/>
        </p:nvPicPr>
        <p:blipFill rotWithShape="1">
          <a:blip r:embed="rId5">
            <a:alphaModFix/>
          </a:blip>
          <a:srcRect b="0" l="0" r="0" t="0"/>
          <a:stretch/>
        </p:blipFill>
        <p:spPr>
          <a:xfrm>
            <a:off x="1246677" y="1454575"/>
            <a:ext cx="743210" cy="74321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pic>
        <p:nvPicPr>
          <p:cNvPr descr="A blue and black logo&#10;&#10;AI-generated content may be incorrect." id="213" name="Google Shape;213;p10"/>
          <p:cNvPicPr preferRelativeResize="0"/>
          <p:nvPr/>
        </p:nvPicPr>
        <p:blipFill rotWithShape="1">
          <a:blip r:embed="rId3">
            <a:alphaModFix/>
          </a:blip>
          <a:srcRect b="0" l="0" r="0" t="0"/>
          <a:stretch/>
        </p:blipFill>
        <p:spPr>
          <a:xfrm>
            <a:off x="435706" y="263930"/>
            <a:ext cx="2176865" cy="935372"/>
          </a:xfrm>
          <a:prstGeom prst="rect">
            <a:avLst/>
          </a:prstGeom>
          <a:noFill/>
          <a:ln>
            <a:noFill/>
          </a:ln>
        </p:spPr>
      </p:pic>
      <p:sp>
        <p:nvSpPr>
          <p:cNvPr id="214" name="Google Shape;214;p10"/>
          <p:cNvSpPr txBox="1"/>
          <p:nvPr/>
        </p:nvSpPr>
        <p:spPr>
          <a:xfrm>
            <a:off x="7221977" y="312336"/>
            <a:ext cx="4534318" cy="738664"/>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025674"/>
                </a:solidFill>
                <a:latin typeface="Calibri"/>
                <a:ea typeface="Calibri"/>
                <a:cs typeface="Calibri"/>
                <a:sym typeface="Calibri"/>
              </a:rPr>
              <a:t>Empowering Physicians with AI</a:t>
            </a:r>
            <a:endParaRPr/>
          </a:p>
          <a:p>
            <a:pPr indent="0" lvl="0" marL="0" marR="0" rtl="0" algn="r">
              <a:spcBef>
                <a:spcPts val="0"/>
              </a:spcBef>
              <a:spcAft>
                <a:spcPts val="0"/>
              </a:spcAft>
              <a:buNone/>
            </a:pPr>
            <a:r>
              <a:rPr lang="en-US" sz="1600">
                <a:solidFill>
                  <a:srgbClr val="025674"/>
                </a:solidFill>
                <a:latin typeface="Calibri"/>
                <a:ea typeface="Calibri"/>
                <a:cs typeface="Calibri"/>
                <a:sym typeface="Calibri"/>
              </a:rPr>
              <a:t>Funding</a:t>
            </a:r>
            <a:r>
              <a:rPr lang="en-US" sz="2400">
                <a:solidFill>
                  <a:srgbClr val="025674"/>
                </a:solidFill>
                <a:latin typeface="Calibri"/>
                <a:ea typeface="Calibri"/>
                <a:cs typeface="Calibri"/>
                <a:sym typeface="Calibri"/>
              </a:rPr>
              <a:t> </a:t>
            </a:r>
            <a:endParaRPr/>
          </a:p>
        </p:txBody>
      </p:sp>
      <p:grpSp>
        <p:nvGrpSpPr>
          <p:cNvPr id="215" name="Google Shape;215;p10"/>
          <p:cNvGrpSpPr/>
          <p:nvPr/>
        </p:nvGrpSpPr>
        <p:grpSpPr>
          <a:xfrm>
            <a:off x="2980355" y="680883"/>
            <a:ext cx="5464581" cy="797706"/>
            <a:chOff x="2980355" y="1170747"/>
            <a:chExt cx="5464581" cy="797706"/>
          </a:xfrm>
        </p:grpSpPr>
        <p:sp>
          <p:nvSpPr>
            <p:cNvPr id="216" name="Google Shape;216;p10"/>
            <p:cNvSpPr txBox="1"/>
            <p:nvPr/>
          </p:nvSpPr>
          <p:spPr>
            <a:xfrm>
              <a:off x="3747065" y="1232739"/>
              <a:ext cx="4697871" cy="735714"/>
            </a:xfrm>
            <a:prstGeom prst="rect">
              <a:avLst/>
            </a:prstGeom>
            <a:noFill/>
            <a:ln>
              <a:noFill/>
            </a:ln>
          </p:spPr>
          <p:txBody>
            <a:bodyPr anchorCtr="0" anchor="t" bIns="45700" lIns="91425" spcFirstLastPara="1" rIns="91425" wrap="square" tIns="45700">
              <a:spAutoFit/>
            </a:bodyPr>
            <a:lstStyle/>
            <a:p>
              <a:pPr indent="0" lvl="0" marL="0" marR="0" rtl="0" algn="ctr">
                <a:lnSpc>
                  <a:spcPct val="104166"/>
                </a:lnSpc>
                <a:spcBef>
                  <a:spcPts val="0"/>
                </a:spcBef>
                <a:spcAft>
                  <a:spcPts val="0"/>
                </a:spcAft>
                <a:buNone/>
              </a:pPr>
              <a:r>
                <a:rPr b="1" lang="en-US" sz="4800">
                  <a:solidFill>
                    <a:srgbClr val="025674"/>
                  </a:solidFill>
                  <a:latin typeface="Calibri"/>
                  <a:ea typeface="Calibri"/>
                  <a:cs typeface="Calibri"/>
                  <a:sym typeface="Calibri"/>
                </a:rPr>
                <a:t>FUNDING STATUS</a:t>
              </a:r>
              <a:endParaRPr/>
            </a:p>
          </p:txBody>
        </p:sp>
        <p:pic>
          <p:nvPicPr>
            <p:cNvPr descr="Money outline" id="217" name="Google Shape;217;p10"/>
            <p:cNvPicPr preferRelativeResize="0"/>
            <p:nvPr/>
          </p:nvPicPr>
          <p:blipFill rotWithShape="1">
            <a:blip r:embed="rId4">
              <a:alphaModFix/>
            </a:blip>
            <a:srcRect b="0" l="0" r="0" t="0"/>
            <a:stretch/>
          </p:blipFill>
          <p:spPr>
            <a:xfrm>
              <a:off x="2980355" y="1170747"/>
              <a:ext cx="735714" cy="735714"/>
            </a:xfrm>
            <a:prstGeom prst="rect">
              <a:avLst/>
            </a:prstGeom>
            <a:noFill/>
            <a:ln>
              <a:noFill/>
            </a:ln>
          </p:spPr>
        </p:pic>
      </p:grpSp>
      <p:sp>
        <p:nvSpPr>
          <p:cNvPr id="218" name="Google Shape;218;p10"/>
          <p:cNvSpPr/>
          <p:nvPr/>
        </p:nvSpPr>
        <p:spPr>
          <a:xfrm>
            <a:off x="610566" y="1628073"/>
            <a:ext cx="10930964" cy="4917591"/>
          </a:xfrm>
          <a:prstGeom prst="rect">
            <a:avLst/>
          </a:prstGeom>
          <a:solidFill>
            <a:srgbClr val="DDF4FA"/>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219" name="Google Shape;219;p10"/>
          <p:cNvGrpSpPr/>
          <p:nvPr/>
        </p:nvGrpSpPr>
        <p:grpSpPr>
          <a:xfrm>
            <a:off x="1275562" y="2054629"/>
            <a:ext cx="3177153" cy="638653"/>
            <a:chOff x="1487836" y="2185261"/>
            <a:chExt cx="3177153" cy="638653"/>
          </a:xfrm>
        </p:grpSpPr>
        <p:sp>
          <p:nvSpPr>
            <p:cNvPr id="220" name="Google Shape;220;p10"/>
            <p:cNvSpPr/>
            <p:nvPr/>
          </p:nvSpPr>
          <p:spPr>
            <a:xfrm>
              <a:off x="1487836" y="2185261"/>
              <a:ext cx="3177153" cy="638653"/>
            </a:xfrm>
            <a:prstGeom prst="rect">
              <a:avLst/>
            </a:prstGeom>
            <a:solidFill>
              <a:srgbClr val="005364"/>
            </a:solidFill>
            <a:ln cap="flat" cmpd="sng" w="12700">
              <a:solidFill>
                <a:srgbClr val="38A4C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1" name="Google Shape;221;p10"/>
            <p:cNvSpPr txBox="1"/>
            <p:nvPr/>
          </p:nvSpPr>
          <p:spPr>
            <a:xfrm>
              <a:off x="1620888" y="2316983"/>
              <a:ext cx="243235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Seed Stage</a:t>
              </a:r>
              <a:endParaRPr/>
            </a:p>
          </p:txBody>
        </p:sp>
      </p:grpSp>
      <p:sp>
        <p:nvSpPr>
          <p:cNvPr id="222" name="Google Shape;222;p10"/>
          <p:cNvSpPr/>
          <p:nvPr/>
        </p:nvSpPr>
        <p:spPr>
          <a:xfrm>
            <a:off x="1275561" y="2823975"/>
            <a:ext cx="6839736" cy="638653"/>
          </a:xfrm>
          <a:prstGeom prst="rect">
            <a:avLst/>
          </a:prstGeom>
          <a:solidFill>
            <a:srgbClr val="005364"/>
          </a:solidFill>
          <a:ln cap="flat" cmpd="sng" w="12700">
            <a:solidFill>
              <a:srgbClr val="38A4C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3" name="Google Shape;223;p10"/>
          <p:cNvSpPr txBox="1"/>
          <p:nvPr/>
        </p:nvSpPr>
        <p:spPr>
          <a:xfrm>
            <a:off x="1408613" y="2983800"/>
            <a:ext cx="626131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Funding Raised:  $400K in Year 2016, PoweredMD early 2025</a:t>
            </a:r>
            <a:endParaRPr/>
          </a:p>
        </p:txBody>
      </p:sp>
      <p:grpSp>
        <p:nvGrpSpPr>
          <p:cNvPr id="224" name="Google Shape;224;p10"/>
          <p:cNvGrpSpPr/>
          <p:nvPr/>
        </p:nvGrpSpPr>
        <p:grpSpPr>
          <a:xfrm>
            <a:off x="1275561" y="3593321"/>
            <a:ext cx="6839736" cy="638653"/>
            <a:chOff x="1487835" y="3965777"/>
            <a:chExt cx="6839736" cy="638653"/>
          </a:xfrm>
        </p:grpSpPr>
        <p:sp>
          <p:nvSpPr>
            <p:cNvPr id="225" name="Google Shape;225;p10"/>
            <p:cNvSpPr/>
            <p:nvPr/>
          </p:nvSpPr>
          <p:spPr>
            <a:xfrm>
              <a:off x="1487835" y="3965777"/>
              <a:ext cx="6839736" cy="638653"/>
            </a:xfrm>
            <a:prstGeom prst="rect">
              <a:avLst/>
            </a:prstGeom>
            <a:solidFill>
              <a:srgbClr val="005364"/>
            </a:solidFill>
            <a:ln cap="flat" cmpd="sng" w="12700">
              <a:solidFill>
                <a:srgbClr val="38A4C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6" name="Google Shape;226;p10"/>
            <p:cNvSpPr txBox="1"/>
            <p:nvPr/>
          </p:nvSpPr>
          <p:spPr>
            <a:xfrm>
              <a:off x="1620888" y="4100437"/>
              <a:ext cx="577180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Needed Funding:  USD $4-8M  Runway 2 years</a:t>
              </a:r>
              <a:endParaRPr/>
            </a:p>
          </p:txBody>
        </p:sp>
      </p:grpSp>
      <p:grpSp>
        <p:nvGrpSpPr>
          <p:cNvPr id="227" name="Google Shape;227;p10"/>
          <p:cNvGrpSpPr/>
          <p:nvPr/>
        </p:nvGrpSpPr>
        <p:grpSpPr>
          <a:xfrm>
            <a:off x="1275561" y="4362668"/>
            <a:ext cx="9083278" cy="638653"/>
            <a:chOff x="1487835" y="4852538"/>
            <a:chExt cx="9083278" cy="638653"/>
          </a:xfrm>
        </p:grpSpPr>
        <p:sp>
          <p:nvSpPr>
            <p:cNvPr id="228" name="Google Shape;228;p10"/>
            <p:cNvSpPr/>
            <p:nvPr/>
          </p:nvSpPr>
          <p:spPr>
            <a:xfrm>
              <a:off x="1487835" y="4852538"/>
              <a:ext cx="9083278" cy="638653"/>
            </a:xfrm>
            <a:prstGeom prst="rect">
              <a:avLst/>
            </a:prstGeom>
            <a:solidFill>
              <a:srgbClr val="005364"/>
            </a:solidFill>
            <a:ln cap="flat" cmpd="sng" w="12700">
              <a:solidFill>
                <a:srgbClr val="38A4C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9" name="Google Shape;229;p10"/>
            <p:cNvSpPr txBox="1"/>
            <p:nvPr/>
          </p:nvSpPr>
          <p:spPr>
            <a:xfrm>
              <a:off x="1620887" y="4968205"/>
              <a:ext cx="874775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Deployment of Funds:  Customer 3 months; R&amp;D 3-6 months; More customers 12 months</a:t>
              </a:r>
              <a:endParaRPr/>
            </a:p>
          </p:txBody>
        </p:sp>
      </p:grpSp>
      <p:grpSp>
        <p:nvGrpSpPr>
          <p:cNvPr id="230" name="Google Shape;230;p10"/>
          <p:cNvGrpSpPr/>
          <p:nvPr/>
        </p:nvGrpSpPr>
        <p:grpSpPr>
          <a:xfrm>
            <a:off x="1275561" y="5162138"/>
            <a:ext cx="9083278" cy="1028881"/>
            <a:chOff x="1275561" y="5276438"/>
            <a:chExt cx="9083278" cy="1028881"/>
          </a:xfrm>
        </p:grpSpPr>
        <p:sp>
          <p:nvSpPr>
            <p:cNvPr id="231" name="Google Shape;231;p10"/>
            <p:cNvSpPr/>
            <p:nvPr/>
          </p:nvSpPr>
          <p:spPr>
            <a:xfrm>
              <a:off x="1275561" y="5276438"/>
              <a:ext cx="9083278" cy="1028881"/>
            </a:xfrm>
            <a:prstGeom prst="roundRect">
              <a:avLst>
                <a:gd fmla="val 16667" name="adj"/>
              </a:avLst>
            </a:prstGeom>
            <a:solidFill>
              <a:srgbClr val="005364"/>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2" name="Google Shape;232;p10"/>
            <p:cNvSpPr txBox="1"/>
            <p:nvPr/>
          </p:nvSpPr>
          <p:spPr>
            <a:xfrm>
              <a:off x="1450572" y="5443099"/>
              <a:ext cx="8757807"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New funding will contribute:  1) support new customers within 3 months; 1)  develope new products; 2) expand the team; 3) onboard new customers; 4) accelerate marketing efforts</a:t>
              </a:r>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pic>
        <p:nvPicPr>
          <p:cNvPr descr="A blue and black logo&#10;&#10;AI-generated content may be incorrect." id="237" name="Google Shape;237;p11"/>
          <p:cNvPicPr preferRelativeResize="0"/>
          <p:nvPr/>
        </p:nvPicPr>
        <p:blipFill rotWithShape="1">
          <a:blip r:embed="rId3">
            <a:alphaModFix/>
          </a:blip>
          <a:srcRect b="0" l="0" r="0" t="0"/>
          <a:stretch/>
        </p:blipFill>
        <p:spPr>
          <a:xfrm>
            <a:off x="466701" y="279427"/>
            <a:ext cx="2121515" cy="911589"/>
          </a:xfrm>
          <a:prstGeom prst="rect">
            <a:avLst/>
          </a:prstGeom>
          <a:noFill/>
          <a:ln>
            <a:noFill/>
          </a:ln>
        </p:spPr>
      </p:pic>
      <p:sp>
        <p:nvSpPr>
          <p:cNvPr id="238" name="Google Shape;238;p11"/>
          <p:cNvSpPr txBox="1"/>
          <p:nvPr/>
        </p:nvSpPr>
        <p:spPr>
          <a:xfrm>
            <a:off x="1951891" y="1715510"/>
            <a:ext cx="8288218" cy="206210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600">
                <a:solidFill>
                  <a:srgbClr val="025674"/>
                </a:solidFill>
                <a:latin typeface="Calibri"/>
                <a:ea typeface="Calibri"/>
                <a:cs typeface="Calibri"/>
                <a:sym typeface="Calibri"/>
              </a:rPr>
              <a:t>Revolutionary AI-Driven PoweredMD System</a:t>
            </a:r>
            <a:endParaRPr/>
          </a:p>
          <a:p>
            <a:pPr indent="-342900" lvl="0" marL="342900" marR="0" rtl="0" algn="l">
              <a:spcBef>
                <a:spcPts val="0"/>
              </a:spcBef>
              <a:spcAft>
                <a:spcPts val="0"/>
              </a:spcAft>
              <a:buClr>
                <a:srgbClr val="025674"/>
              </a:buClr>
              <a:buSzPts val="1600"/>
              <a:buFont typeface="Calibri"/>
              <a:buAutoNum type="arabicPeriod"/>
            </a:pPr>
            <a:r>
              <a:rPr lang="en-US" sz="1600">
                <a:solidFill>
                  <a:srgbClr val="025674"/>
                </a:solidFill>
                <a:latin typeface="Calibri"/>
                <a:ea typeface="Calibri"/>
                <a:cs typeface="Calibri"/>
                <a:sym typeface="Calibri"/>
              </a:rPr>
              <a:t>Transformative solution from electronic health to AI health</a:t>
            </a:r>
            <a:endParaRPr/>
          </a:p>
          <a:p>
            <a:pPr indent="-342900" lvl="0" marL="342900" marR="0" rtl="0" algn="l">
              <a:spcBef>
                <a:spcPts val="0"/>
              </a:spcBef>
              <a:spcAft>
                <a:spcPts val="0"/>
              </a:spcAft>
              <a:buClr>
                <a:srgbClr val="025674"/>
              </a:buClr>
              <a:buSzPts val="1600"/>
              <a:buFont typeface="Calibri"/>
              <a:buAutoNum type="arabicPeriod"/>
            </a:pPr>
            <a:r>
              <a:rPr lang="en-US" sz="1600">
                <a:solidFill>
                  <a:srgbClr val="025674"/>
                </a:solidFill>
                <a:latin typeface="Calibri"/>
                <a:ea typeface="Calibri"/>
                <a:cs typeface="Calibri"/>
                <a:sym typeface="Calibri"/>
              </a:rPr>
              <a:t>Efficient and effective by disruptive AI technology</a:t>
            </a:r>
            <a:endParaRPr/>
          </a:p>
          <a:p>
            <a:pPr indent="-342900" lvl="0" marL="342900" marR="0" rtl="0" algn="l">
              <a:spcBef>
                <a:spcPts val="0"/>
              </a:spcBef>
              <a:spcAft>
                <a:spcPts val="0"/>
              </a:spcAft>
              <a:buClr>
                <a:srgbClr val="025674"/>
              </a:buClr>
              <a:buSzPts val="1600"/>
              <a:buFont typeface="Calibri"/>
              <a:buAutoNum type="arabicPeriod"/>
            </a:pPr>
            <a:r>
              <a:rPr lang="en-US" sz="1600">
                <a:solidFill>
                  <a:srgbClr val="025674"/>
                </a:solidFill>
                <a:latin typeface="Calibri"/>
                <a:ea typeface="Calibri"/>
                <a:cs typeface="Calibri"/>
                <a:sym typeface="Calibri"/>
              </a:rPr>
              <a:t>Physicians can care more patients with more precise diagnosis and preventive care plan</a:t>
            </a:r>
            <a:endParaRPr/>
          </a:p>
          <a:p>
            <a:pPr indent="-342900" lvl="0" marL="342900" marR="0" rtl="0" algn="l">
              <a:spcBef>
                <a:spcPts val="0"/>
              </a:spcBef>
              <a:spcAft>
                <a:spcPts val="0"/>
              </a:spcAft>
              <a:buClr>
                <a:srgbClr val="025674"/>
              </a:buClr>
              <a:buSzPts val="1600"/>
              <a:buFont typeface="Calibri"/>
              <a:buAutoNum type="arabicPeriod"/>
            </a:pPr>
            <a:r>
              <a:rPr lang="en-US" sz="1600">
                <a:solidFill>
                  <a:srgbClr val="025674"/>
                </a:solidFill>
                <a:latin typeface="Calibri"/>
                <a:ea typeface="Calibri"/>
                <a:cs typeface="Calibri"/>
                <a:sym typeface="Calibri"/>
              </a:rPr>
              <a:t>Better cost-benefits for health providers by reducing manual data entry and more automation</a:t>
            </a:r>
            <a:endParaRPr/>
          </a:p>
          <a:p>
            <a:pPr indent="-342900" lvl="0" marL="342900" marR="0" rtl="0" algn="l">
              <a:spcBef>
                <a:spcPts val="0"/>
              </a:spcBef>
              <a:spcAft>
                <a:spcPts val="0"/>
              </a:spcAft>
              <a:buClr>
                <a:srgbClr val="025674"/>
              </a:buClr>
              <a:buSzPts val="1600"/>
              <a:buFont typeface="Calibri"/>
              <a:buAutoNum type="arabicPeriod"/>
            </a:pPr>
            <a:r>
              <a:rPr lang="en-US" sz="1600">
                <a:solidFill>
                  <a:srgbClr val="025674"/>
                </a:solidFill>
                <a:latin typeface="Calibri"/>
                <a:ea typeface="Calibri"/>
                <a:cs typeface="Calibri"/>
                <a:sym typeface="Calibri"/>
              </a:rPr>
              <a:t>10X improvements on operational efficiency and physician satisfaction</a:t>
            </a:r>
            <a:endParaRPr/>
          </a:p>
          <a:p>
            <a:pPr indent="-342900" lvl="0" marL="342900" marR="0" rtl="0" algn="l">
              <a:spcBef>
                <a:spcPts val="0"/>
              </a:spcBef>
              <a:spcAft>
                <a:spcPts val="0"/>
              </a:spcAft>
              <a:buClr>
                <a:srgbClr val="025674"/>
              </a:buClr>
              <a:buSzPts val="1600"/>
              <a:buFont typeface="Calibri"/>
              <a:buAutoNum type="arabicPeriod"/>
            </a:pPr>
            <a:r>
              <a:rPr lang="en-US" sz="1600">
                <a:solidFill>
                  <a:srgbClr val="025674"/>
                </a:solidFill>
                <a:latin typeface="Calibri"/>
                <a:ea typeface="Calibri"/>
                <a:cs typeface="Calibri"/>
                <a:sym typeface="Calibri"/>
              </a:rPr>
              <a:t>Significant potential for growth, scalability, and market penetration</a:t>
            </a:r>
            <a:endParaRPr/>
          </a:p>
          <a:p>
            <a:pPr indent="-342900" lvl="0" marL="342900" marR="0" rtl="0" algn="l">
              <a:spcBef>
                <a:spcPts val="0"/>
              </a:spcBef>
              <a:spcAft>
                <a:spcPts val="0"/>
              </a:spcAft>
              <a:buClr>
                <a:srgbClr val="025674"/>
              </a:buClr>
              <a:buSzPts val="1600"/>
              <a:buFont typeface="Calibri"/>
              <a:buAutoNum type="arabicPeriod"/>
            </a:pPr>
            <a:r>
              <a:rPr lang="en-US" sz="1600">
                <a:solidFill>
                  <a:srgbClr val="025674"/>
                </a:solidFill>
                <a:latin typeface="Calibri"/>
                <a:ea typeface="Calibri"/>
                <a:cs typeface="Calibri"/>
                <a:sym typeface="Calibri"/>
              </a:rPr>
              <a:t>Unique investment opportunity in the rapidly evolving healthcare technology space</a:t>
            </a:r>
            <a:endParaRPr/>
          </a:p>
        </p:txBody>
      </p:sp>
      <p:sp>
        <p:nvSpPr>
          <p:cNvPr id="239" name="Google Shape;239;p11"/>
          <p:cNvSpPr txBox="1"/>
          <p:nvPr/>
        </p:nvSpPr>
        <p:spPr>
          <a:xfrm>
            <a:off x="7221977" y="312336"/>
            <a:ext cx="4534318" cy="677108"/>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025674"/>
                </a:solidFill>
                <a:latin typeface="Calibri"/>
                <a:ea typeface="Calibri"/>
                <a:cs typeface="Calibri"/>
                <a:sym typeface="Calibri"/>
              </a:rPr>
              <a:t>Empowering Physicians with AI</a:t>
            </a:r>
            <a:endParaRPr/>
          </a:p>
          <a:p>
            <a:pPr indent="0" lvl="0" marL="0" marR="0" rtl="0" algn="r">
              <a:spcBef>
                <a:spcPts val="0"/>
              </a:spcBef>
              <a:spcAft>
                <a:spcPts val="0"/>
              </a:spcAft>
              <a:buNone/>
            </a:pPr>
            <a:r>
              <a:rPr b="1" lang="en-US" sz="2000">
                <a:solidFill>
                  <a:srgbClr val="025674"/>
                </a:solidFill>
                <a:latin typeface="Calibri"/>
                <a:ea typeface="Calibri"/>
                <a:cs typeface="Calibri"/>
                <a:sym typeface="Calibri"/>
              </a:rPr>
              <a:t>THANK YOU </a:t>
            </a:r>
            <a:endParaRPr/>
          </a:p>
        </p:txBody>
      </p:sp>
      <p:sp>
        <p:nvSpPr>
          <p:cNvPr id="240" name="Google Shape;240;p11"/>
          <p:cNvSpPr txBox="1"/>
          <p:nvPr/>
        </p:nvSpPr>
        <p:spPr>
          <a:xfrm>
            <a:off x="3600774" y="3693276"/>
            <a:ext cx="4990453" cy="310854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rgbClr val="025674"/>
              </a:solidFill>
              <a:latin typeface="Calibri"/>
              <a:ea typeface="Calibri"/>
              <a:cs typeface="Calibri"/>
              <a:sym typeface="Calibri"/>
            </a:endParaRPr>
          </a:p>
          <a:p>
            <a:pPr indent="0" lvl="0" marL="0" marR="0" rtl="0" algn="ctr">
              <a:spcBef>
                <a:spcPts val="0"/>
              </a:spcBef>
              <a:spcAft>
                <a:spcPts val="0"/>
              </a:spcAft>
              <a:buNone/>
            </a:pPr>
            <a:r>
              <a:rPr b="1" lang="en-US" sz="2800">
                <a:solidFill>
                  <a:srgbClr val="025674"/>
                </a:solidFill>
                <a:latin typeface="Calibri"/>
                <a:ea typeface="Calibri"/>
                <a:cs typeface="Calibri"/>
                <a:sym typeface="Calibri"/>
              </a:rPr>
              <a:t>FROM E-HEALTH TO AI-HEALTH</a:t>
            </a:r>
            <a:endParaRPr/>
          </a:p>
          <a:p>
            <a:pPr indent="0" lvl="0" marL="0" marR="0" rtl="0" algn="ctr">
              <a:spcBef>
                <a:spcPts val="0"/>
              </a:spcBef>
              <a:spcAft>
                <a:spcPts val="0"/>
              </a:spcAft>
              <a:buNone/>
            </a:pPr>
            <a:r>
              <a:rPr b="1" lang="en-US" sz="1600">
                <a:solidFill>
                  <a:srgbClr val="025674"/>
                </a:solidFill>
                <a:latin typeface="Calibri"/>
                <a:ea typeface="Calibri"/>
                <a:cs typeface="Calibri"/>
                <a:sym typeface="Calibri"/>
              </a:rPr>
              <a:t>The Future of Electronic Health, Powered by AI</a:t>
            </a:r>
            <a:endParaRPr/>
          </a:p>
          <a:p>
            <a:pPr indent="0" lvl="0" marL="0" marR="0" rtl="0" algn="ctr">
              <a:spcBef>
                <a:spcPts val="0"/>
              </a:spcBef>
              <a:spcAft>
                <a:spcPts val="0"/>
              </a:spcAft>
              <a:buNone/>
            </a:pPr>
            <a:r>
              <a:t/>
            </a:r>
            <a:endParaRPr b="1" sz="2800">
              <a:solidFill>
                <a:srgbClr val="025674"/>
              </a:solidFill>
              <a:latin typeface="Calibri"/>
              <a:ea typeface="Calibri"/>
              <a:cs typeface="Calibri"/>
              <a:sym typeface="Calibri"/>
            </a:endParaRPr>
          </a:p>
          <a:p>
            <a:pPr indent="0" lvl="0" marL="0" marR="0" rtl="0" algn="ctr">
              <a:spcBef>
                <a:spcPts val="0"/>
              </a:spcBef>
              <a:spcAft>
                <a:spcPts val="0"/>
              </a:spcAft>
              <a:buNone/>
            </a:pPr>
            <a:r>
              <a:rPr b="1" lang="en-US" sz="2800">
                <a:solidFill>
                  <a:srgbClr val="025674"/>
                </a:solidFill>
                <a:latin typeface="Calibri"/>
                <a:ea typeface="Calibri"/>
                <a:cs typeface="Calibri"/>
                <a:sym typeface="Calibri"/>
              </a:rPr>
              <a:t>SIMPLY TALK</a:t>
            </a:r>
            <a:endParaRPr sz="2800">
              <a:solidFill>
                <a:srgbClr val="025674"/>
              </a:solidFill>
              <a:latin typeface="Calibri"/>
              <a:ea typeface="Calibri"/>
              <a:cs typeface="Calibri"/>
              <a:sym typeface="Calibri"/>
            </a:endParaRPr>
          </a:p>
          <a:p>
            <a:pPr indent="0" lvl="0" marL="0" marR="0" rtl="0" algn="ctr">
              <a:spcBef>
                <a:spcPts val="0"/>
              </a:spcBef>
              <a:spcAft>
                <a:spcPts val="0"/>
              </a:spcAft>
              <a:buNone/>
            </a:pPr>
            <a:r>
              <a:rPr lang="en-US" sz="1800">
                <a:solidFill>
                  <a:srgbClr val="025674"/>
                </a:solidFill>
                <a:latin typeface="Calibri"/>
                <a:ea typeface="Calibri"/>
                <a:cs typeface="Calibri"/>
                <a:sym typeface="Calibri"/>
              </a:rPr>
              <a:t>http://poweredmd.com:5000</a:t>
            </a:r>
            <a:endParaRPr sz="2800">
              <a:solidFill>
                <a:srgbClr val="025674"/>
              </a:solidFill>
              <a:latin typeface="Calibri"/>
              <a:ea typeface="Calibri"/>
              <a:cs typeface="Calibri"/>
              <a:sym typeface="Calibri"/>
            </a:endParaRPr>
          </a:p>
          <a:p>
            <a:pPr indent="0" lvl="0" marL="0" marR="0" rtl="0" algn="ctr">
              <a:spcBef>
                <a:spcPts val="0"/>
              </a:spcBef>
              <a:spcAft>
                <a:spcPts val="0"/>
              </a:spcAft>
              <a:buNone/>
            </a:pPr>
            <a:r>
              <a:rPr lang="en-US" sz="1400">
                <a:solidFill>
                  <a:srgbClr val="025674"/>
                </a:solidFill>
                <a:latin typeface="Arial"/>
                <a:ea typeface="Arial"/>
                <a:cs typeface="Arial"/>
                <a:sym typeface="Arial"/>
              </a:rPr>
              <a:t>Sunny Liu, sunnyliu218@gmail.com (214) 240-6248</a:t>
            </a:r>
            <a:endParaRPr/>
          </a:p>
          <a:p>
            <a:pPr indent="0" lvl="0" marL="0" marR="0" rtl="0" algn="ctr">
              <a:spcBef>
                <a:spcPts val="0"/>
              </a:spcBef>
              <a:spcAft>
                <a:spcPts val="0"/>
              </a:spcAft>
              <a:buNone/>
            </a:pPr>
            <a:r>
              <a:rPr lang="en-US" sz="1400">
                <a:solidFill>
                  <a:srgbClr val="025674"/>
                </a:solidFill>
                <a:latin typeface="Arial"/>
                <a:ea typeface="Arial"/>
                <a:cs typeface="Arial"/>
                <a:sym typeface="Arial"/>
              </a:rPr>
              <a:t>Guohua Xia, gxia@brainefit.net  (916)450-1446</a:t>
            </a:r>
            <a:endParaRPr/>
          </a:p>
          <a:p>
            <a:pPr indent="0" lvl="0" marL="0" marR="0" rtl="0" algn="ctr">
              <a:spcBef>
                <a:spcPts val="0"/>
              </a:spcBef>
              <a:spcAft>
                <a:spcPts val="0"/>
              </a:spcAft>
              <a:buNone/>
            </a:pPr>
            <a:r>
              <a:rPr lang="en-US" sz="1400">
                <a:solidFill>
                  <a:srgbClr val="025674"/>
                </a:solidFill>
                <a:latin typeface="Arial"/>
                <a:ea typeface="Arial"/>
                <a:cs typeface="Arial"/>
                <a:sym typeface="Arial"/>
              </a:rPr>
              <a:t>Jonathan Yue, Jonathan.yue@datajaguar.com (925)577-4418</a:t>
            </a:r>
            <a:endParaRPr sz="1800">
              <a:solidFill>
                <a:srgbClr val="025674"/>
              </a:solidFill>
              <a:latin typeface="Calibri"/>
              <a:ea typeface="Calibri"/>
              <a:cs typeface="Calibri"/>
              <a:sym typeface="Calibri"/>
            </a:endParaRPr>
          </a:p>
          <a:p>
            <a:pPr indent="0" lvl="0" marL="0" marR="0" rtl="0" algn="l">
              <a:spcBef>
                <a:spcPts val="0"/>
              </a:spcBef>
              <a:spcAft>
                <a:spcPts val="0"/>
              </a:spcAft>
              <a:buNone/>
            </a:pPr>
            <a:r>
              <a:t/>
            </a:r>
            <a:endParaRPr sz="1800">
              <a:solidFill>
                <a:srgbClr val="025674"/>
              </a:solidFill>
              <a:latin typeface="Calibri"/>
              <a:ea typeface="Calibri"/>
              <a:cs typeface="Calibri"/>
              <a:sym typeface="Calibri"/>
            </a:endParaRPr>
          </a:p>
        </p:txBody>
      </p:sp>
      <p:grpSp>
        <p:nvGrpSpPr>
          <p:cNvPr id="241" name="Google Shape;241;p11"/>
          <p:cNvGrpSpPr/>
          <p:nvPr/>
        </p:nvGrpSpPr>
        <p:grpSpPr>
          <a:xfrm>
            <a:off x="3864243" y="806756"/>
            <a:ext cx="3728286" cy="759418"/>
            <a:chOff x="3864243" y="992732"/>
            <a:chExt cx="3728286" cy="759418"/>
          </a:xfrm>
        </p:grpSpPr>
        <p:sp>
          <p:nvSpPr>
            <p:cNvPr id="242" name="Google Shape;242;p11"/>
            <p:cNvSpPr txBox="1"/>
            <p:nvPr/>
          </p:nvSpPr>
          <p:spPr>
            <a:xfrm>
              <a:off x="4599472" y="1016436"/>
              <a:ext cx="2993057" cy="735714"/>
            </a:xfrm>
            <a:prstGeom prst="rect">
              <a:avLst/>
            </a:prstGeom>
            <a:noFill/>
            <a:ln>
              <a:noFill/>
            </a:ln>
          </p:spPr>
          <p:txBody>
            <a:bodyPr anchorCtr="0" anchor="t" bIns="45700" lIns="91425" spcFirstLastPara="1" rIns="91425" wrap="square" tIns="45700">
              <a:spAutoFit/>
            </a:bodyPr>
            <a:lstStyle/>
            <a:p>
              <a:pPr indent="0" lvl="0" marL="0" marR="0" rtl="0" algn="ctr">
                <a:lnSpc>
                  <a:spcPct val="104166"/>
                </a:lnSpc>
                <a:spcBef>
                  <a:spcPts val="0"/>
                </a:spcBef>
                <a:spcAft>
                  <a:spcPts val="0"/>
                </a:spcAft>
                <a:buNone/>
              </a:pPr>
              <a:r>
                <a:rPr b="1" lang="en-US" sz="4800">
                  <a:solidFill>
                    <a:srgbClr val="025674"/>
                  </a:solidFill>
                  <a:latin typeface="Calibri"/>
                  <a:ea typeface="Calibri"/>
                  <a:cs typeface="Calibri"/>
                  <a:sym typeface="Calibri"/>
                </a:rPr>
                <a:t>SUMMARY</a:t>
              </a:r>
              <a:endParaRPr/>
            </a:p>
          </p:txBody>
        </p:sp>
        <p:pic>
          <p:nvPicPr>
            <p:cNvPr descr="Postit Notes 3 outline" id="243" name="Google Shape;243;p11"/>
            <p:cNvPicPr preferRelativeResize="0"/>
            <p:nvPr/>
          </p:nvPicPr>
          <p:blipFill rotWithShape="1">
            <a:blip r:embed="rId4">
              <a:alphaModFix/>
            </a:blip>
            <a:srcRect b="0" l="0" r="0" t="0"/>
            <a:stretch/>
          </p:blipFill>
          <p:spPr>
            <a:xfrm>
              <a:off x="3864243" y="992732"/>
              <a:ext cx="692257" cy="692257"/>
            </a:xfrm>
            <a:prstGeom prst="rect">
              <a:avLst/>
            </a:prstGeom>
            <a:noFill/>
            <a:ln>
              <a:noFill/>
            </a:ln>
          </p:spPr>
        </p:pic>
      </p:grpSp>
      <p:pic>
        <p:nvPicPr>
          <p:cNvPr descr="Flower outline" id="244" name="Google Shape;244;p11"/>
          <p:cNvPicPr preferRelativeResize="0"/>
          <p:nvPr/>
        </p:nvPicPr>
        <p:blipFill rotWithShape="1">
          <a:blip r:embed="rId5">
            <a:alphaModFix/>
          </a:blip>
          <a:srcRect b="0" l="0" r="0" t="0"/>
          <a:stretch/>
        </p:blipFill>
        <p:spPr>
          <a:xfrm>
            <a:off x="3121971" y="3992963"/>
            <a:ext cx="618287" cy="618287"/>
          </a:xfrm>
          <a:prstGeom prst="rect">
            <a:avLst/>
          </a:prstGeom>
          <a:noFill/>
          <a:ln>
            <a:noFill/>
          </a:ln>
        </p:spPr>
      </p:pic>
      <p:pic>
        <p:nvPicPr>
          <p:cNvPr descr="Radio microphone outline" id="245" name="Google Shape;245;p11"/>
          <p:cNvPicPr preferRelativeResize="0"/>
          <p:nvPr/>
        </p:nvPicPr>
        <p:blipFill rotWithShape="1">
          <a:blip r:embed="rId6">
            <a:alphaModFix/>
          </a:blip>
          <a:srcRect b="0" l="0" r="0" t="0"/>
          <a:stretch/>
        </p:blipFill>
        <p:spPr>
          <a:xfrm>
            <a:off x="4599472" y="5013595"/>
            <a:ext cx="467904" cy="46790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pic>
        <p:nvPicPr>
          <p:cNvPr descr="A blue and black logo&#10;&#10;AI-generated content may be incorrect." id="99" name="Google Shape;99;p8"/>
          <p:cNvPicPr preferRelativeResize="0"/>
          <p:nvPr/>
        </p:nvPicPr>
        <p:blipFill rotWithShape="1">
          <a:blip r:embed="rId3">
            <a:alphaModFix/>
          </a:blip>
          <a:srcRect b="0" l="0" r="0" t="0"/>
          <a:stretch/>
        </p:blipFill>
        <p:spPr>
          <a:xfrm>
            <a:off x="435705" y="263929"/>
            <a:ext cx="2214505" cy="951545"/>
          </a:xfrm>
          <a:prstGeom prst="rect">
            <a:avLst/>
          </a:prstGeom>
          <a:noFill/>
          <a:ln>
            <a:noFill/>
          </a:ln>
        </p:spPr>
      </p:pic>
      <p:sp>
        <p:nvSpPr>
          <p:cNvPr id="100" name="Google Shape;100;p8"/>
          <p:cNvSpPr txBox="1"/>
          <p:nvPr/>
        </p:nvSpPr>
        <p:spPr>
          <a:xfrm>
            <a:off x="7221977" y="312336"/>
            <a:ext cx="4534318" cy="738664"/>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025674"/>
                </a:solidFill>
                <a:latin typeface="Calibri"/>
                <a:ea typeface="Calibri"/>
                <a:cs typeface="Calibri"/>
                <a:sym typeface="Calibri"/>
              </a:rPr>
              <a:t>Empowering Physicians with AI</a:t>
            </a:r>
            <a:endParaRPr/>
          </a:p>
          <a:p>
            <a:pPr indent="0" lvl="0" marL="0" marR="0" rtl="0" algn="r">
              <a:spcBef>
                <a:spcPts val="0"/>
              </a:spcBef>
              <a:spcAft>
                <a:spcPts val="0"/>
              </a:spcAft>
              <a:buNone/>
            </a:pPr>
            <a:r>
              <a:rPr lang="en-US" sz="1600">
                <a:solidFill>
                  <a:srgbClr val="025674"/>
                </a:solidFill>
                <a:latin typeface="Calibri"/>
                <a:ea typeface="Calibri"/>
                <a:cs typeface="Calibri"/>
                <a:sym typeface="Calibri"/>
              </a:rPr>
              <a:t>Team</a:t>
            </a:r>
            <a:r>
              <a:rPr lang="en-US" sz="2400">
                <a:solidFill>
                  <a:srgbClr val="025674"/>
                </a:solidFill>
                <a:latin typeface="Calibri"/>
                <a:ea typeface="Calibri"/>
                <a:cs typeface="Calibri"/>
                <a:sym typeface="Calibri"/>
              </a:rPr>
              <a:t> </a:t>
            </a:r>
            <a:endParaRPr/>
          </a:p>
        </p:txBody>
      </p:sp>
      <p:pic>
        <p:nvPicPr>
          <p:cNvPr id="101" name="Google Shape;101;p8"/>
          <p:cNvPicPr preferRelativeResize="0"/>
          <p:nvPr/>
        </p:nvPicPr>
        <p:blipFill rotWithShape="1">
          <a:blip r:embed="rId4">
            <a:alphaModFix/>
          </a:blip>
          <a:srcRect b="0" l="0" r="0" t="0"/>
          <a:stretch/>
        </p:blipFill>
        <p:spPr>
          <a:xfrm>
            <a:off x="1328146" y="2113164"/>
            <a:ext cx="1752600" cy="1800225"/>
          </a:xfrm>
          <a:prstGeom prst="rect">
            <a:avLst/>
          </a:prstGeom>
          <a:noFill/>
          <a:ln>
            <a:noFill/>
          </a:ln>
        </p:spPr>
      </p:pic>
      <p:sp>
        <p:nvSpPr>
          <p:cNvPr id="102" name="Google Shape;102;p8"/>
          <p:cNvSpPr txBox="1"/>
          <p:nvPr/>
        </p:nvSpPr>
        <p:spPr>
          <a:xfrm>
            <a:off x="1367426" y="3982755"/>
            <a:ext cx="1752600" cy="243143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Sunny Liu</a:t>
            </a:r>
            <a:endParaRPr/>
          </a:p>
          <a:p>
            <a:pPr indent="0" lvl="0" marL="0" marR="0" rtl="0" algn="l">
              <a:spcBef>
                <a:spcPts val="0"/>
              </a:spcBef>
              <a:spcAft>
                <a:spcPts val="0"/>
              </a:spcAft>
              <a:buNone/>
            </a:pPr>
            <a:r>
              <a:rPr b="1" lang="en-US" sz="1800">
                <a:solidFill>
                  <a:schemeClr val="dk1"/>
                </a:solidFill>
                <a:latin typeface="Calibri"/>
                <a:ea typeface="Calibri"/>
                <a:cs typeface="Calibri"/>
                <a:sym typeface="Calibri"/>
              </a:rPr>
              <a:t>MS, MBA</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400">
                <a:solidFill>
                  <a:schemeClr val="dk1"/>
                </a:solidFill>
                <a:latin typeface="Calibri"/>
                <a:ea typeface="Calibri"/>
                <a:cs typeface="Calibri"/>
                <a:sym typeface="Calibri"/>
              </a:rPr>
              <a:t>Department of Health, State of California, 17 Years Healthcare Cyber Security. 7 years in Cisco. Managing $billion projects</a:t>
            </a:r>
            <a:endParaRPr/>
          </a:p>
        </p:txBody>
      </p:sp>
      <p:sp>
        <p:nvSpPr>
          <p:cNvPr id="103" name="Google Shape;103;p8"/>
          <p:cNvSpPr txBox="1"/>
          <p:nvPr/>
        </p:nvSpPr>
        <p:spPr>
          <a:xfrm>
            <a:off x="5606977" y="4017515"/>
            <a:ext cx="1752600" cy="243143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Guohua Xia</a:t>
            </a:r>
            <a:endParaRPr/>
          </a:p>
          <a:p>
            <a:pPr indent="0" lvl="0" marL="0" marR="0" rtl="0" algn="l">
              <a:spcBef>
                <a:spcPts val="0"/>
              </a:spcBef>
              <a:spcAft>
                <a:spcPts val="0"/>
              </a:spcAft>
              <a:buNone/>
            </a:pPr>
            <a:r>
              <a:rPr b="1" lang="en-US" sz="1800">
                <a:solidFill>
                  <a:schemeClr val="dk1"/>
                </a:solidFill>
                <a:latin typeface="Calibri"/>
                <a:ea typeface="Calibri"/>
                <a:cs typeface="Calibri"/>
                <a:sym typeface="Calibri"/>
              </a:rPr>
              <a:t>MD, PhD</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400">
                <a:solidFill>
                  <a:schemeClr val="dk1"/>
                </a:solidFill>
                <a:latin typeface="Calibri"/>
                <a:ea typeface="Calibri"/>
                <a:cs typeface="Calibri"/>
                <a:sym typeface="Calibri"/>
              </a:rPr>
              <a:t>Board Certified Psychiatrist, Researcher and Psychologist, NARSAD Young Investigator Award, First to bring TMS</a:t>
            </a:r>
            <a:endParaRPr/>
          </a:p>
        </p:txBody>
      </p:sp>
      <p:pic>
        <p:nvPicPr>
          <p:cNvPr id="104" name="Google Shape;104;p8"/>
          <p:cNvPicPr preferRelativeResize="0"/>
          <p:nvPr/>
        </p:nvPicPr>
        <p:blipFill rotWithShape="1">
          <a:blip r:embed="rId5">
            <a:alphaModFix/>
          </a:blip>
          <a:srcRect b="0" l="0" r="0" t="0"/>
          <a:stretch/>
        </p:blipFill>
        <p:spPr>
          <a:xfrm>
            <a:off x="5659299" y="2121830"/>
            <a:ext cx="1320403" cy="1791560"/>
          </a:xfrm>
          <a:prstGeom prst="rect">
            <a:avLst/>
          </a:prstGeom>
          <a:noFill/>
          <a:ln>
            <a:noFill/>
          </a:ln>
        </p:spPr>
      </p:pic>
      <p:pic>
        <p:nvPicPr>
          <p:cNvPr descr="Lotfi  Hacein-Bey, M.D." id="105" name="Google Shape;105;p8"/>
          <p:cNvPicPr preferRelativeResize="0"/>
          <p:nvPr/>
        </p:nvPicPr>
        <p:blipFill rotWithShape="1">
          <a:blip r:embed="rId6">
            <a:alphaModFix/>
          </a:blip>
          <a:srcRect b="0" l="0" r="0" t="0"/>
          <a:stretch/>
        </p:blipFill>
        <p:spPr>
          <a:xfrm>
            <a:off x="3409957" y="2117149"/>
            <a:ext cx="1496867" cy="1796240"/>
          </a:xfrm>
          <a:prstGeom prst="rect">
            <a:avLst/>
          </a:prstGeom>
          <a:noFill/>
          <a:ln>
            <a:noFill/>
          </a:ln>
        </p:spPr>
      </p:pic>
      <p:sp>
        <p:nvSpPr>
          <p:cNvPr id="106" name="Google Shape;106;p8"/>
          <p:cNvSpPr txBox="1"/>
          <p:nvPr/>
        </p:nvSpPr>
        <p:spPr>
          <a:xfrm>
            <a:off x="3401929" y="3982755"/>
            <a:ext cx="2003985" cy="243143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Lotfi Hacein-Bey MD</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400">
                <a:solidFill>
                  <a:schemeClr val="dk1"/>
                </a:solidFill>
                <a:latin typeface="Calibri"/>
                <a:ea typeface="Calibri"/>
                <a:cs typeface="Calibri"/>
                <a:sym typeface="Calibri"/>
              </a:rPr>
              <a:t>Professor, Department of Radiology, Stanford Univ.</a:t>
            </a:r>
            <a:endParaRPr/>
          </a:p>
          <a:p>
            <a:pPr indent="0" lvl="0" marL="0" marR="0" rtl="0" algn="l">
              <a:spcBef>
                <a:spcPts val="0"/>
              </a:spcBef>
              <a:spcAft>
                <a:spcPts val="0"/>
              </a:spcAft>
              <a:buNone/>
            </a:pPr>
            <a:r>
              <a:rPr lang="en-US" sz="1400">
                <a:solidFill>
                  <a:schemeClr val="dk1"/>
                </a:solidFill>
                <a:latin typeface="Calibri"/>
                <a:ea typeface="Calibri"/>
                <a:cs typeface="Calibri"/>
                <a:sym typeface="Calibri"/>
              </a:rPr>
              <a:t>Program Director, UC Davis, Neuroradiology Fellowship, Associate Chair of Neuroscience Research</a:t>
            </a:r>
            <a:endParaRPr/>
          </a:p>
        </p:txBody>
      </p:sp>
      <p:pic>
        <p:nvPicPr>
          <p:cNvPr descr="A person in a suit and tie&#10;&#10;AI-generated content may be incorrect." id="107" name="Google Shape;107;p8"/>
          <p:cNvPicPr preferRelativeResize="0"/>
          <p:nvPr/>
        </p:nvPicPr>
        <p:blipFill rotWithShape="1">
          <a:blip r:embed="rId7">
            <a:alphaModFix/>
          </a:blip>
          <a:srcRect b="0" l="0" r="0" t="0"/>
          <a:stretch/>
        </p:blipFill>
        <p:spPr>
          <a:xfrm>
            <a:off x="7345853" y="2121829"/>
            <a:ext cx="1623262" cy="1791560"/>
          </a:xfrm>
          <a:prstGeom prst="rect">
            <a:avLst/>
          </a:prstGeom>
          <a:noFill/>
          <a:ln>
            <a:noFill/>
          </a:ln>
        </p:spPr>
      </p:pic>
      <p:sp>
        <p:nvSpPr>
          <p:cNvPr id="108" name="Google Shape;108;p8"/>
          <p:cNvSpPr txBox="1"/>
          <p:nvPr/>
        </p:nvSpPr>
        <p:spPr>
          <a:xfrm>
            <a:off x="7423451" y="4017515"/>
            <a:ext cx="1752600" cy="243143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Jonathan Yue</a:t>
            </a:r>
            <a:endParaRPr/>
          </a:p>
          <a:p>
            <a:pPr indent="0" lvl="0" marL="0" marR="0" rtl="0" algn="l">
              <a:spcBef>
                <a:spcPts val="0"/>
              </a:spcBef>
              <a:spcAft>
                <a:spcPts val="0"/>
              </a:spcAft>
              <a:buNone/>
            </a:pPr>
            <a:r>
              <a:rPr b="1" lang="en-US" sz="1800">
                <a:solidFill>
                  <a:schemeClr val="dk1"/>
                </a:solidFill>
                <a:latin typeface="Calibri"/>
                <a:ea typeface="Calibri"/>
                <a:cs typeface="Calibri"/>
                <a:sym typeface="Calibri"/>
              </a:rPr>
              <a:t>PhD</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400">
                <a:solidFill>
                  <a:schemeClr val="dk1"/>
                </a:solidFill>
                <a:latin typeface="Calibri"/>
                <a:ea typeface="Calibri"/>
                <a:cs typeface="Calibri"/>
                <a:sym typeface="Calibri"/>
              </a:rPr>
              <a:t>Expert in AI, and Medical Image Processing. Publication on IEEE Trans. Med. Imaging, Marquis Who's Who honoree</a:t>
            </a:r>
            <a:endParaRPr/>
          </a:p>
        </p:txBody>
      </p:sp>
      <p:pic>
        <p:nvPicPr>
          <p:cNvPr id="109" name="Google Shape;109;p8"/>
          <p:cNvPicPr preferRelativeResize="0"/>
          <p:nvPr/>
        </p:nvPicPr>
        <p:blipFill rotWithShape="1">
          <a:blip r:embed="rId8">
            <a:alphaModFix/>
          </a:blip>
          <a:srcRect b="0" l="0" r="0" t="0"/>
          <a:stretch/>
        </p:blipFill>
        <p:spPr>
          <a:xfrm>
            <a:off x="9381102" y="2121829"/>
            <a:ext cx="1332473" cy="1791560"/>
          </a:xfrm>
          <a:prstGeom prst="rect">
            <a:avLst/>
          </a:prstGeom>
          <a:noFill/>
          <a:ln>
            <a:noFill/>
          </a:ln>
        </p:spPr>
      </p:pic>
      <p:sp>
        <p:nvSpPr>
          <p:cNvPr id="110" name="Google Shape;110;p8"/>
          <p:cNvSpPr txBox="1"/>
          <p:nvPr/>
        </p:nvSpPr>
        <p:spPr>
          <a:xfrm>
            <a:off x="9269966" y="3988194"/>
            <a:ext cx="1923622" cy="243143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Nick Bell</a:t>
            </a:r>
            <a:endParaRPr/>
          </a:p>
          <a:p>
            <a:pPr indent="0" lvl="0" marL="0" marR="0" rtl="0" algn="l">
              <a:spcBef>
                <a:spcPts val="0"/>
              </a:spcBef>
              <a:spcAft>
                <a:spcPts val="0"/>
              </a:spcAft>
              <a:buNone/>
            </a:pPr>
            <a:r>
              <a:rPr b="1" lang="en-US" sz="1800">
                <a:solidFill>
                  <a:schemeClr val="dk1"/>
                </a:solidFill>
                <a:latin typeface="Calibri"/>
                <a:ea typeface="Calibri"/>
                <a:cs typeface="Calibri"/>
                <a:sym typeface="Calibri"/>
              </a:rPr>
              <a:t>Director Sales</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400">
                <a:solidFill>
                  <a:schemeClr val="dk1"/>
                </a:solidFill>
                <a:latin typeface="Calibri"/>
                <a:ea typeface="Calibri"/>
                <a:cs typeface="Calibri"/>
                <a:sym typeface="Calibri"/>
              </a:rPr>
              <a:t>Ushur Inc. Built and scaled outbound strategy, onboarding, and enablement programs, helping grow company revenue from $50M to $250M</a:t>
            </a:r>
            <a:endParaRPr/>
          </a:p>
        </p:txBody>
      </p:sp>
      <p:grpSp>
        <p:nvGrpSpPr>
          <p:cNvPr id="111" name="Google Shape;111;p8"/>
          <p:cNvGrpSpPr/>
          <p:nvPr/>
        </p:nvGrpSpPr>
        <p:grpSpPr>
          <a:xfrm>
            <a:off x="4424121" y="1006309"/>
            <a:ext cx="2548179" cy="776837"/>
            <a:chOff x="4424121" y="1192285"/>
            <a:chExt cx="2548179" cy="776837"/>
          </a:xfrm>
        </p:grpSpPr>
        <p:sp>
          <p:nvSpPr>
            <p:cNvPr id="112" name="Google Shape;112;p8"/>
            <p:cNvSpPr txBox="1"/>
            <p:nvPr/>
          </p:nvSpPr>
          <p:spPr>
            <a:xfrm>
              <a:off x="5219700" y="1233408"/>
              <a:ext cx="1752600" cy="735714"/>
            </a:xfrm>
            <a:prstGeom prst="rect">
              <a:avLst/>
            </a:prstGeom>
            <a:noFill/>
            <a:ln>
              <a:noFill/>
            </a:ln>
          </p:spPr>
          <p:txBody>
            <a:bodyPr anchorCtr="0" anchor="t" bIns="45700" lIns="91425" spcFirstLastPara="1" rIns="91425" wrap="square" tIns="45700">
              <a:spAutoFit/>
            </a:bodyPr>
            <a:lstStyle/>
            <a:p>
              <a:pPr indent="0" lvl="0" marL="0" marR="0" rtl="0" algn="ctr">
                <a:lnSpc>
                  <a:spcPct val="104166"/>
                </a:lnSpc>
                <a:spcBef>
                  <a:spcPts val="0"/>
                </a:spcBef>
                <a:spcAft>
                  <a:spcPts val="0"/>
                </a:spcAft>
                <a:buNone/>
              </a:pPr>
              <a:r>
                <a:rPr b="1" lang="en-US" sz="4800">
                  <a:solidFill>
                    <a:srgbClr val="025674"/>
                  </a:solidFill>
                  <a:latin typeface="Calibri"/>
                  <a:ea typeface="Calibri"/>
                  <a:cs typeface="Calibri"/>
                  <a:sym typeface="Calibri"/>
                </a:rPr>
                <a:t>TEAM</a:t>
              </a:r>
              <a:endParaRPr/>
            </a:p>
          </p:txBody>
        </p:sp>
        <p:pic>
          <p:nvPicPr>
            <p:cNvPr descr="Group outline" id="113" name="Google Shape;113;p8"/>
            <p:cNvPicPr preferRelativeResize="0"/>
            <p:nvPr/>
          </p:nvPicPr>
          <p:blipFill rotWithShape="1">
            <a:blip r:embed="rId9">
              <a:alphaModFix/>
            </a:blip>
            <a:srcRect b="0" l="0" r="0" t="0"/>
            <a:stretch/>
          </p:blipFill>
          <p:spPr>
            <a:xfrm>
              <a:off x="4424121" y="1192285"/>
              <a:ext cx="748434" cy="748434"/>
            </a:xfrm>
            <a:prstGeom prst="rect">
              <a:avLst/>
            </a:prstGeom>
            <a:noFill/>
            <a:ln>
              <a:noFill/>
            </a:ln>
          </p:spPr>
        </p:pic>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pic>
        <p:nvPicPr>
          <p:cNvPr descr="A blue and black logo&#10;&#10;AI-generated content may be incorrect." id="118" name="Google Shape;118;p2"/>
          <p:cNvPicPr preferRelativeResize="0"/>
          <p:nvPr/>
        </p:nvPicPr>
        <p:blipFill rotWithShape="1">
          <a:blip r:embed="rId3">
            <a:alphaModFix/>
          </a:blip>
          <a:srcRect b="0" l="0" r="0" t="0"/>
          <a:stretch/>
        </p:blipFill>
        <p:spPr>
          <a:xfrm>
            <a:off x="435705" y="263929"/>
            <a:ext cx="2322993" cy="998161"/>
          </a:xfrm>
          <a:prstGeom prst="rect">
            <a:avLst/>
          </a:prstGeom>
          <a:noFill/>
          <a:ln>
            <a:noFill/>
          </a:ln>
        </p:spPr>
      </p:pic>
      <p:sp>
        <p:nvSpPr>
          <p:cNvPr id="119" name="Google Shape;119;p2"/>
          <p:cNvSpPr txBox="1"/>
          <p:nvPr/>
        </p:nvSpPr>
        <p:spPr>
          <a:xfrm>
            <a:off x="4661465" y="1072278"/>
            <a:ext cx="2869071" cy="735714"/>
          </a:xfrm>
          <a:prstGeom prst="rect">
            <a:avLst/>
          </a:prstGeom>
          <a:noFill/>
          <a:ln>
            <a:noFill/>
          </a:ln>
        </p:spPr>
        <p:txBody>
          <a:bodyPr anchorCtr="0" anchor="t" bIns="45700" lIns="91425" spcFirstLastPara="1" rIns="91425" wrap="square" tIns="45700">
            <a:spAutoFit/>
          </a:bodyPr>
          <a:lstStyle/>
          <a:p>
            <a:pPr indent="0" lvl="0" marL="0" marR="0" rtl="0" algn="ctr">
              <a:lnSpc>
                <a:spcPct val="104166"/>
              </a:lnSpc>
              <a:spcBef>
                <a:spcPts val="0"/>
              </a:spcBef>
              <a:spcAft>
                <a:spcPts val="0"/>
              </a:spcAft>
              <a:buNone/>
            </a:pPr>
            <a:r>
              <a:rPr b="1" lang="en-US" sz="4800">
                <a:solidFill>
                  <a:srgbClr val="025674"/>
                </a:solidFill>
                <a:latin typeface="Calibri"/>
                <a:ea typeface="Calibri"/>
                <a:cs typeface="Calibri"/>
                <a:sym typeface="Calibri"/>
              </a:rPr>
              <a:t>PROBLEM</a:t>
            </a:r>
            <a:endParaRPr sz="4800">
              <a:solidFill>
                <a:srgbClr val="025674"/>
              </a:solidFill>
              <a:latin typeface="Calibri"/>
              <a:ea typeface="Calibri"/>
              <a:cs typeface="Calibri"/>
              <a:sym typeface="Calibri"/>
            </a:endParaRPr>
          </a:p>
        </p:txBody>
      </p:sp>
      <p:sp>
        <p:nvSpPr>
          <p:cNvPr id="120" name="Google Shape;120;p2"/>
          <p:cNvSpPr txBox="1"/>
          <p:nvPr/>
        </p:nvSpPr>
        <p:spPr>
          <a:xfrm>
            <a:off x="7221977" y="312336"/>
            <a:ext cx="4534318" cy="738664"/>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025674"/>
                </a:solidFill>
                <a:latin typeface="Calibri"/>
                <a:ea typeface="Calibri"/>
                <a:cs typeface="Calibri"/>
                <a:sym typeface="Calibri"/>
              </a:rPr>
              <a:t>Empowering Physicians with AI</a:t>
            </a:r>
            <a:endParaRPr/>
          </a:p>
          <a:p>
            <a:pPr indent="0" lvl="0" marL="0" marR="0" rtl="0" algn="r">
              <a:spcBef>
                <a:spcPts val="0"/>
              </a:spcBef>
              <a:spcAft>
                <a:spcPts val="0"/>
              </a:spcAft>
              <a:buNone/>
            </a:pPr>
            <a:r>
              <a:rPr lang="en-US" sz="1600">
                <a:solidFill>
                  <a:srgbClr val="025674"/>
                </a:solidFill>
                <a:latin typeface="Calibri"/>
                <a:ea typeface="Calibri"/>
                <a:cs typeface="Calibri"/>
                <a:sym typeface="Calibri"/>
              </a:rPr>
              <a:t>Problem</a:t>
            </a:r>
            <a:r>
              <a:rPr lang="en-US" sz="2400">
                <a:solidFill>
                  <a:srgbClr val="025674"/>
                </a:solidFill>
                <a:latin typeface="Calibri"/>
                <a:ea typeface="Calibri"/>
                <a:cs typeface="Calibri"/>
                <a:sym typeface="Calibri"/>
              </a:rPr>
              <a:t> </a:t>
            </a:r>
            <a:endParaRPr/>
          </a:p>
        </p:txBody>
      </p:sp>
      <p:grpSp>
        <p:nvGrpSpPr>
          <p:cNvPr id="121" name="Google Shape;121;p2"/>
          <p:cNvGrpSpPr/>
          <p:nvPr/>
        </p:nvGrpSpPr>
        <p:grpSpPr>
          <a:xfrm>
            <a:off x="435705" y="1929331"/>
            <a:ext cx="11320590" cy="4688447"/>
            <a:chOff x="435705" y="1929331"/>
            <a:chExt cx="11320590" cy="4688447"/>
          </a:xfrm>
        </p:grpSpPr>
        <p:sp>
          <p:nvSpPr>
            <p:cNvPr id="122" name="Google Shape;122;p2"/>
            <p:cNvSpPr/>
            <p:nvPr/>
          </p:nvSpPr>
          <p:spPr>
            <a:xfrm>
              <a:off x="435705" y="1929331"/>
              <a:ext cx="11320590" cy="4688447"/>
            </a:xfrm>
            <a:prstGeom prst="roundRect">
              <a:avLst>
                <a:gd fmla="val 16667" name="adj"/>
              </a:avLst>
            </a:prstGeom>
            <a:solidFill>
              <a:srgbClr val="025674"/>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3" name="Google Shape;123;p2"/>
            <p:cNvSpPr txBox="1"/>
            <p:nvPr/>
          </p:nvSpPr>
          <p:spPr>
            <a:xfrm>
              <a:off x="714152" y="2205300"/>
              <a:ext cx="10918159" cy="424731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Physicians complain 3X overhead in traditional EHR</a:t>
              </a:r>
              <a:r>
                <a:rPr lang="en-US" sz="1800">
                  <a:solidFill>
                    <a:schemeClr val="lt1"/>
                  </a:solidFill>
                  <a:latin typeface="Calibri"/>
                  <a:ea typeface="Calibri"/>
                  <a:cs typeface="Calibri"/>
                  <a:sym typeface="Calibri"/>
                </a:rPr>
                <a:t>, workload beyond regular work hours, </a:t>
              </a:r>
              <a:r>
                <a:rPr b="1" lang="en-US" sz="1800">
                  <a:solidFill>
                    <a:schemeClr val="lt1"/>
                  </a:solidFill>
                  <a:latin typeface="Calibri"/>
                  <a:ea typeface="Calibri"/>
                  <a:cs typeface="Calibri"/>
                  <a:sym typeface="Calibri"/>
                </a:rPr>
                <a:t>stress and burnout, </a:t>
              </a:r>
              <a:r>
                <a:rPr lang="en-US" sz="1800">
                  <a:solidFill>
                    <a:schemeClr val="lt1"/>
                  </a:solidFill>
                  <a:latin typeface="Calibri"/>
                  <a:ea typeface="Calibri"/>
                  <a:cs typeface="Calibri"/>
                  <a:sym typeface="Calibri"/>
                </a:rPr>
                <a:t>complex usability,  information overload, managing influx of messages as second set of patients.</a:t>
              </a:r>
              <a:endParaRPr/>
            </a:p>
            <a:p>
              <a:pPr indent="0" lvl="0" marL="0" marR="0" rtl="0" algn="l">
                <a:spcBef>
                  <a:spcPts val="0"/>
                </a:spcBef>
                <a:spcAft>
                  <a:spcPts val="0"/>
                </a:spcAft>
                <a:buNone/>
              </a:pPr>
              <a:r>
                <a:t/>
              </a:r>
              <a:endParaRPr b="1" sz="1800">
                <a:solidFill>
                  <a:schemeClr val="lt1"/>
                </a:solidFill>
                <a:latin typeface="Calibri"/>
                <a:ea typeface="Calibri"/>
                <a:cs typeface="Calibri"/>
                <a:sym typeface="Calibri"/>
              </a:endParaRPr>
            </a:p>
            <a:p>
              <a:pPr indent="0" lvl="1" marL="457200" marR="0" rtl="0" algn="l">
                <a:spcBef>
                  <a:spcPts val="0"/>
                </a:spcBef>
                <a:spcAft>
                  <a:spcPts val="0"/>
                </a:spcAft>
                <a:buNone/>
              </a:pPr>
              <a:r>
                <a:rPr b="0" i="0" lang="en-US" sz="1800" u="none" cap="none" strike="noStrike">
                  <a:solidFill>
                    <a:schemeClr val="lt1"/>
                  </a:solidFill>
                  <a:latin typeface="Calibri"/>
                  <a:ea typeface="Calibri"/>
                  <a:cs typeface="Calibri"/>
                  <a:sym typeface="Calibri"/>
                </a:rPr>
                <a:t>B</a:t>
              </a:r>
              <a:r>
                <a:rPr b="1" i="0" lang="en-US" sz="1800" u="none" cap="none" strike="noStrike">
                  <a:solidFill>
                    <a:schemeClr val="lt1"/>
                  </a:solidFill>
                  <a:latin typeface="Calibri"/>
                  <a:ea typeface="Calibri"/>
                  <a:cs typeface="Calibri"/>
                  <a:sym typeface="Calibri"/>
                </a:rPr>
                <a:t>uyers</a:t>
              </a:r>
              <a:r>
                <a:rPr b="0" i="0" lang="en-US" sz="1800" u="none" cap="none" strike="noStrike">
                  <a:solidFill>
                    <a:schemeClr val="lt1"/>
                  </a:solidFill>
                  <a:latin typeface="Calibri"/>
                  <a:ea typeface="Calibri"/>
                  <a:cs typeface="Calibri"/>
                  <a:sym typeface="Calibri"/>
                </a:rPr>
                <a:t> of PoweredMD: Healthcare providers and other participants (Radiologists, Cardiologists, Psychiatrists,   Pediatricians, Testing labs, Dentists, General Practitioners, Dermatologists, Orthopedic Clinics, Gynecologists/Obstetricians, Ophthalmologists, Chiropractors, Endocrinologists, ENT Specialists, Oncology Clinics, Geriatric Clinics, Rehabilitation Centers, Weight Loss and Wellness Clinics, Telemedicine Providers, and Specialized Care Centers)</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1" marL="457200" marR="0" rtl="0" algn="l">
                <a:spcBef>
                  <a:spcPts val="0"/>
                </a:spcBef>
                <a:spcAft>
                  <a:spcPts val="0"/>
                </a:spcAft>
                <a:buNone/>
              </a:pPr>
              <a:r>
                <a:rPr b="0" i="0" lang="en-US" sz="1800" u="none" cap="none" strike="noStrike">
                  <a:solidFill>
                    <a:schemeClr val="lt1"/>
                  </a:solidFill>
                  <a:latin typeface="Calibri"/>
                  <a:ea typeface="Calibri"/>
                  <a:cs typeface="Calibri"/>
                  <a:sym typeface="Calibri"/>
                </a:rPr>
                <a:t>Our </a:t>
              </a:r>
              <a:r>
                <a:rPr b="1" i="0" lang="en-US" sz="1800" u="none" cap="none" strike="noStrike">
                  <a:solidFill>
                    <a:schemeClr val="lt1"/>
                  </a:solidFill>
                  <a:latin typeface="Calibri"/>
                  <a:ea typeface="Calibri"/>
                  <a:cs typeface="Calibri"/>
                  <a:sym typeface="Calibri"/>
                </a:rPr>
                <a:t>target customers are frustrated </a:t>
              </a:r>
              <a:r>
                <a:rPr b="0" i="0" lang="en-US" sz="1800" u="none" cap="none" strike="noStrike">
                  <a:solidFill>
                    <a:schemeClr val="lt1"/>
                  </a:solidFill>
                  <a:latin typeface="Calibri"/>
                  <a:ea typeface="Calibri"/>
                  <a:cs typeface="Calibri"/>
                  <a:sym typeface="Calibri"/>
                </a:rPr>
                <a:t>with current EHR because: 1) </a:t>
              </a:r>
              <a:r>
                <a:rPr b="1" i="0" lang="en-US" sz="1800" u="none" cap="none" strike="noStrike">
                  <a:solidFill>
                    <a:schemeClr val="lt1"/>
                  </a:solidFill>
                  <a:latin typeface="Calibri"/>
                  <a:ea typeface="Calibri"/>
                  <a:cs typeface="Calibri"/>
                  <a:sym typeface="Calibri"/>
                </a:rPr>
                <a:t>difficult</a:t>
              </a:r>
              <a:r>
                <a:rPr b="0" i="0" lang="en-US" sz="1800" u="none" cap="none" strike="noStrike">
                  <a:solidFill>
                    <a:schemeClr val="lt1"/>
                  </a:solidFill>
                  <a:latin typeface="Calibri"/>
                  <a:ea typeface="Calibri"/>
                  <a:cs typeface="Calibri"/>
                  <a:sym typeface="Calibri"/>
                </a:rPr>
                <a:t> to use; 2) poorly designed (not by physicians); 3) excessive clicks and fragmented data; 4) </a:t>
              </a:r>
              <a:r>
                <a:rPr b="1" i="0" lang="en-US" sz="1800" u="none" cap="none" strike="noStrike">
                  <a:solidFill>
                    <a:schemeClr val="lt1"/>
                  </a:solidFill>
                  <a:latin typeface="Calibri"/>
                  <a:ea typeface="Calibri"/>
                  <a:cs typeface="Calibri"/>
                  <a:sym typeface="Calibri"/>
                </a:rPr>
                <a:t>repetitive </a:t>
              </a:r>
              <a:r>
                <a:rPr b="0" i="0" lang="en-US" sz="1800" u="none" cap="none" strike="noStrike">
                  <a:solidFill>
                    <a:schemeClr val="lt1"/>
                  </a:solidFill>
                  <a:latin typeface="Calibri"/>
                  <a:ea typeface="Calibri"/>
                  <a:cs typeface="Calibri"/>
                  <a:sym typeface="Calibri"/>
                </a:rPr>
                <a:t>copy of records; 5) even experienced physicians must navigate through </a:t>
              </a:r>
              <a:r>
                <a:rPr b="1" i="0" lang="en-US" sz="1800" u="none" cap="none" strike="noStrike">
                  <a:solidFill>
                    <a:schemeClr val="lt1"/>
                  </a:solidFill>
                  <a:latin typeface="Calibri"/>
                  <a:ea typeface="Calibri"/>
                  <a:cs typeface="Calibri"/>
                  <a:sym typeface="Calibri"/>
                </a:rPr>
                <a:t>complex</a:t>
              </a:r>
              <a:r>
                <a:rPr b="0" i="0" lang="en-US" sz="1800" u="none" cap="none" strike="noStrike">
                  <a:solidFill>
                    <a:schemeClr val="lt1"/>
                  </a:solidFill>
                  <a:latin typeface="Calibri"/>
                  <a:ea typeface="Calibri"/>
                  <a:cs typeface="Calibri"/>
                  <a:sym typeface="Calibri"/>
                </a:rPr>
                <a:t> features (buttons, menus, data entry), consuming valuable time; 6) </a:t>
              </a:r>
              <a:r>
                <a:rPr b="1" i="0" lang="en-US" sz="1800" u="none" cap="none" strike="noStrike">
                  <a:solidFill>
                    <a:schemeClr val="lt1"/>
                  </a:solidFill>
                  <a:latin typeface="Calibri"/>
                  <a:ea typeface="Calibri"/>
                  <a:cs typeface="Calibri"/>
                  <a:sym typeface="Calibri"/>
                </a:rPr>
                <a:t>lacks ability to understand </a:t>
              </a:r>
              <a:r>
                <a:rPr b="0" i="0" lang="en-US" sz="1800" u="none" cap="none" strike="noStrike">
                  <a:solidFill>
                    <a:schemeClr val="lt1"/>
                  </a:solidFill>
                  <a:latin typeface="Calibri"/>
                  <a:ea typeface="Calibri"/>
                  <a:cs typeface="Calibri"/>
                  <a:sym typeface="Calibri"/>
                </a:rPr>
                <a:t>a physician’s </a:t>
              </a:r>
              <a:r>
                <a:rPr b="1" i="0" lang="en-US" sz="1800" u="none" cap="none" strike="noStrike">
                  <a:solidFill>
                    <a:schemeClr val="lt1"/>
                  </a:solidFill>
                  <a:latin typeface="Calibri"/>
                  <a:ea typeface="Calibri"/>
                  <a:cs typeface="Calibri"/>
                  <a:sym typeface="Calibri"/>
                </a:rPr>
                <a:t>intent</a:t>
              </a:r>
              <a:r>
                <a:rPr b="0" i="0" lang="en-US" sz="1800" u="none" cap="none" strike="noStrike">
                  <a:solidFill>
                    <a:schemeClr val="lt1"/>
                  </a:solidFill>
                  <a:latin typeface="Calibri"/>
                  <a:ea typeface="Calibri"/>
                  <a:cs typeface="Calibri"/>
                  <a:sym typeface="Calibri"/>
                </a:rPr>
                <a:t> and provide intelligent guidance for data input and next steps; 7) as a result, users experience dissatisfaction, </a:t>
              </a:r>
              <a:r>
                <a:rPr b="1" i="0" lang="en-US" sz="1800" u="none" cap="none" strike="noStrike">
                  <a:solidFill>
                    <a:schemeClr val="lt1"/>
                  </a:solidFill>
                  <a:latin typeface="Calibri"/>
                  <a:ea typeface="Calibri"/>
                  <a:cs typeface="Calibri"/>
                  <a:sym typeface="Calibri"/>
                </a:rPr>
                <a:t>wasted time</a:t>
              </a:r>
              <a:r>
                <a:rPr b="0" i="0" lang="en-US" sz="1800" u="none" cap="none" strike="noStrike">
                  <a:solidFill>
                    <a:schemeClr val="lt1"/>
                  </a:solidFill>
                  <a:latin typeface="Calibri"/>
                  <a:ea typeface="Calibri"/>
                  <a:cs typeface="Calibri"/>
                  <a:sym typeface="Calibri"/>
                </a:rPr>
                <a:t>, increased frustration and stress, decreased efficiency, and less time on patients.</a:t>
              </a:r>
              <a:endParaRPr/>
            </a:p>
          </p:txBody>
        </p:sp>
      </p:grpSp>
      <p:pic>
        <p:nvPicPr>
          <p:cNvPr descr="Doctor female with solid fill" id="124" name="Google Shape;124;p2"/>
          <p:cNvPicPr preferRelativeResize="0"/>
          <p:nvPr/>
        </p:nvPicPr>
        <p:blipFill rotWithShape="1">
          <a:blip r:embed="rId4">
            <a:alphaModFix/>
          </a:blip>
          <a:srcRect b="0" l="0" r="0" t="0"/>
          <a:stretch/>
        </p:blipFill>
        <p:spPr>
          <a:xfrm>
            <a:off x="512064" y="3054941"/>
            <a:ext cx="612184" cy="612184"/>
          </a:xfrm>
          <a:prstGeom prst="rect">
            <a:avLst/>
          </a:prstGeom>
          <a:noFill/>
          <a:ln>
            <a:noFill/>
          </a:ln>
        </p:spPr>
      </p:pic>
      <p:pic>
        <p:nvPicPr>
          <p:cNvPr descr="Doctor male with solid fill" id="125" name="Google Shape;125;p2"/>
          <p:cNvPicPr preferRelativeResize="0"/>
          <p:nvPr/>
        </p:nvPicPr>
        <p:blipFill rotWithShape="1">
          <a:blip r:embed="rId5">
            <a:alphaModFix/>
          </a:blip>
          <a:srcRect b="0" l="0" r="0" t="0"/>
          <a:stretch/>
        </p:blipFill>
        <p:spPr>
          <a:xfrm>
            <a:off x="512064" y="4707266"/>
            <a:ext cx="612184" cy="612184"/>
          </a:xfrm>
          <a:prstGeom prst="rect">
            <a:avLst/>
          </a:prstGeom>
          <a:noFill/>
          <a:ln>
            <a:noFill/>
          </a:ln>
        </p:spPr>
      </p:pic>
      <p:pic>
        <p:nvPicPr>
          <p:cNvPr descr="Worried face outline outline" id="126" name="Google Shape;126;p2"/>
          <p:cNvPicPr preferRelativeResize="0"/>
          <p:nvPr/>
        </p:nvPicPr>
        <p:blipFill rotWithShape="1">
          <a:blip r:embed="rId6">
            <a:alphaModFix/>
          </a:blip>
          <a:srcRect b="0" l="0" r="0" t="0"/>
          <a:stretch/>
        </p:blipFill>
        <p:spPr>
          <a:xfrm>
            <a:off x="3925751" y="1028456"/>
            <a:ext cx="735714" cy="73571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pic>
        <p:nvPicPr>
          <p:cNvPr descr="A blue and black logo&#10;&#10;AI-generated content may be incorrect." id="131" name="Google Shape;131;p3"/>
          <p:cNvPicPr preferRelativeResize="0"/>
          <p:nvPr/>
        </p:nvPicPr>
        <p:blipFill rotWithShape="1">
          <a:blip r:embed="rId3">
            <a:alphaModFix/>
          </a:blip>
          <a:srcRect b="0" l="0" r="0" t="0"/>
          <a:stretch/>
        </p:blipFill>
        <p:spPr>
          <a:xfrm>
            <a:off x="435706" y="263930"/>
            <a:ext cx="2353990" cy="1011480"/>
          </a:xfrm>
          <a:prstGeom prst="rect">
            <a:avLst/>
          </a:prstGeom>
          <a:noFill/>
          <a:ln>
            <a:noFill/>
          </a:ln>
        </p:spPr>
      </p:pic>
      <p:sp>
        <p:nvSpPr>
          <p:cNvPr id="132" name="Google Shape;132;p3"/>
          <p:cNvSpPr txBox="1"/>
          <p:nvPr/>
        </p:nvSpPr>
        <p:spPr>
          <a:xfrm>
            <a:off x="4661465" y="865392"/>
            <a:ext cx="2869071" cy="735714"/>
          </a:xfrm>
          <a:prstGeom prst="rect">
            <a:avLst/>
          </a:prstGeom>
          <a:noFill/>
          <a:ln>
            <a:noFill/>
          </a:ln>
        </p:spPr>
        <p:txBody>
          <a:bodyPr anchorCtr="0" anchor="t" bIns="45700" lIns="91425" spcFirstLastPara="1" rIns="91425" wrap="square" tIns="45700">
            <a:spAutoFit/>
          </a:bodyPr>
          <a:lstStyle/>
          <a:p>
            <a:pPr indent="0" lvl="0" marL="0" marR="0" rtl="0" algn="ctr">
              <a:lnSpc>
                <a:spcPct val="104166"/>
              </a:lnSpc>
              <a:spcBef>
                <a:spcPts val="0"/>
              </a:spcBef>
              <a:spcAft>
                <a:spcPts val="0"/>
              </a:spcAft>
              <a:buNone/>
            </a:pPr>
            <a:r>
              <a:rPr b="1" lang="en-US" sz="4800">
                <a:solidFill>
                  <a:srgbClr val="025674"/>
                </a:solidFill>
                <a:latin typeface="Calibri"/>
                <a:ea typeface="Calibri"/>
                <a:cs typeface="Calibri"/>
                <a:sym typeface="Calibri"/>
              </a:rPr>
              <a:t>SOLUTION</a:t>
            </a:r>
            <a:endParaRPr/>
          </a:p>
        </p:txBody>
      </p:sp>
      <p:sp>
        <p:nvSpPr>
          <p:cNvPr id="133" name="Google Shape;133;p3"/>
          <p:cNvSpPr txBox="1"/>
          <p:nvPr/>
        </p:nvSpPr>
        <p:spPr>
          <a:xfrm>
            <a:off x="7221977" y="312336"/>
            <a:ext cx="4534318" cy="738664"/>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025674"/>
                </a:solidFill>
                <a:latin typeface="Calibri"/>
                <a:ea typeface="Calibri"/>
                <a:cs typeface="Calibri"/>
                <a:sym typeface="Calibri"/>
              </a:rPr>
              <a:t>Empowering Physicians with AI</a:t>
            </a:r>
            <a:endParaRPr/>
          </a:p>
          <a:p>
            <a:pPr indent="0" lvl="0" marL="0" marR="0" rtl="0" algn="r">
              <a:spcBef>
                <a:spcPts val="0"/>
              </a:spcBef>
              <a:spcAft>
                <a:spcPts val="0"/>
              </a:spcAft>
              <a:buNone/>
            </a:pPr>
            <a:r>
              <a:rPr lang="en-US" sz="1600">
                <a:solidFill>
                  <a:srgbClr val="025674"/>
                </a:solidFill>
                <a:latin typeface="Calibri"/>
                <a:ea typeface="Calibri"/>
                <a:cs typeface="Calibri"/>
                <a:sym typeface="Calibri"/>
              </a:rPr>
              <a:t>Solution</a:t>
            </a:r>
            <a:r>
              <a:rPr lang="en-US" sz="2400">
                <a:solidFill>
                  <a:srgbClr val="025674"/>
                </a:solidFill>
                <a:latin typeface="Calibri"/>
                <a:ea typeface="Calibri"/>
                <a:cs typeface="Calibri"/>
                <a:sym typeface="Calibri"/>
              </a:rPr>
              <a:t> </a:t>
            </a:r>
            <a:endParaRPr/>
          </a:p>
        </p:txBody>
      </p:sp>
      <p:grpSp>
        <p:nvGrpSpPr>
          <p:cNvPr id="134" name="Google Shape;134;p3"/>
          <p:cNvGrpSpPr/>
          <p:nvPr/>
        </p:nvGrpSpPr>
        <p:grpSpPr>
          <a:xfrm>
            <a:off x="496822" y="1771584"/>
            <a:ext cx="11198356" cy="4822487"/>
            <a:chOff x="557939" y="1771584"/>
            <a:chExt cx="11198356" cy="4822487"/>
          </a:xfrm>
        </p:grpSpPr>
        <p:sp>
          <p:nvSpPr>
            <p:cNvPr id="135" name="Google Shape;135;p3"/>
            <p:cNvSpPr/>
            <p:nvPr/>
          </p:nvSpPr>
          <p:spPr>
            <a:xfrm>
              <a:off x="557939" y="1771584"/>
              <a:ext cx="11198356" cy="4822487"/>
            </a:xfrm>
            <a:prstGeom prst="roundRect">
              <a:avLst>
                <a:gd fmla="val 16667" name="adj"/>
              </a:avLst>
            </a:prstGeom>
            <a:solidFill>
              <a:srgbClr val="029C8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6" name="Google Shape;136;p3"/>
            <p:cNvSpPr txBox="1"/>
            <p:nvPr/>
          </p:nvSpPr>
          <p:spPr>
            <a:xfrm>
              <a:off x="1225592" y="2036180"/>
              <a:ext cx="10459252" cy="424731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Enabling physicians to interact with the system </a:t>
              </a:r>
              <a:r>
                <a:rPr b="1" lang="en-US" sz="1800">
                  <a:solidFill>
                    <a:schemeClr val="lt1"/>
                  </a:solidFill>
                  <a:latin typeface="Calibri"/>
                  <a:ea typeface="Calibri"/>
                  <a:cs typeface="Calibri"/>
                  <a:sym typeface="Calibri"/>
                </a:rPr>
                <a:t>using natural language, through either audio or text commands</a:t>
              </a:r>
              <a:r>
                <a:rPr lang="en-US" sz="1800">
                  <a:solidFill>
                    <a:schemeClr val="lt1"/>
                  </a:solidFill>
                  <a:latin typeface="Calibri"/>
                  <a:ea typeface="Calibri"/>
                  <a:cs typeface="Calibri"/>
                  <a:sym typeface="Calibri"/>
                </a:rPr>
                <a:t>. In a typical setup, physicians use a mobile Bluetooth microphone to dictate instructions to the system. Our PoweredMD software, driven by multimodal agentic AI and unique vector database, can accurately understand the physician’s instructions and autonomously perform the required tasks, reducing administrative burden.</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Addressing a major </a:t>
              </a:r>
              <a:r>
                <a:rPr b="1" lang="en-US" sz="1800">
                  <a:solidFill>
                    <a:schemeClr val="lt1"/>
                  </a:solidFill>
                  <a:latin typeface="Calibri"/>
                  <a:ea typeface="Calibri"/>
                  <a:cs typeface="Calibri"/>
                  <a:sym typeface="Calibri"/>
                </a:rPr>
                <a:t>unmet need </a:t>
              </a:r>
              <a:r>
                <a:rPr lang="en-US" sz="1800">
                  <a:solidFill>
                    <a:schemeClr val="lt1"/>
                  </a:solidFill>
                  <a:latin typeface="Calibri"/>
                  <a:ea typeface="Calibri"/>
                  <a:cs typeface="Calibri"/>
                  <a:sym typeface="Calibri"/>
                </a:rPr>
                <a:t>in EHR space by </a:t>
              </a:r>
              <a:r>
                <a:rPr b="1" lang="en-US" sz="1800">
                  <a:solidFill>
                    <a:schemeClr val="lt1"/>
                  </a:solidFill>
                  <a:latin typeface="Calibri"/>
                  <a:ea typeface="Calibri"/>
                  <a:cs typeface="Calibri"/>
                  <a:sym typeface="Calibri"/>
                </a:rPr>
                <a:t>eliminating the cumbersome and inefficient processes </a:t>
              </a:r>
              <a:r>
                <a:rPr lang="en-US" sz="1800">
                  <a:solidFill>
                    <a:schemeClr val="lt1"/>
                  </a:solidFill>
                  <a:latin typeface="Calibri"/>
                  <a:ea typeface="Calibri"/>
                  <a:cs typeface="Calibri"/>
                  <a:sym typeface="Calibri"/>
                </a:rPr>
                <a:t>that overwhelm healthcare providers. Traditional EHR systems require physicians to spend significant time on administrative tasks such as data entry, navigation through complex interfaces, and repetitive actions, leading to burnout, reduced efficiency. Our solution empowers physicians to interact with the system through natural language, significantly reducing the time. By leveraging our cutting-edge AI technology, we enable physicians to complete administrative work quickly and accurately with minimal input.</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Benefits: 1) time savings;  2) improved efficiency; 3) enhanced user experience; 4) reduced burnout and stress</a:t>
              </a:r>
              <a:endParaRPr/>
            </a:p>
            <a:p>
              <a:pPr indent="0" lvl="0" marL="0" marR="0" rtl="0" algn="l">
                <a:spcBef>
                  <a:spcPts val="0"/>
                </a:spcBef>
                <a:spcAft>
                  <a:spcPts val="0"/>
                </a:spcAft>
                <a:buNone/>
              </a:pPr>
              <a:r>
                <a:rPr b="1" lang="en-US" sz="1800">
                  <a:solidFill>
                    <a:schemeClr val="lt1"/>
                  </a:solidFill>
                  <a:latin typeface="Calibri"/>
                  <a:ea typeface="Calibri"/>
                  <a:cs typeface="Calibri"/>
                  <a:sym typeface="Calibri"/>
                </a:rPr>
                <a:t>Simply talk to the system, and AI takes care of the rest</a:t>
              </a:r>
              <a:r>
                <a:rPr lang="en-US" sz="1800">
                  <a:solidFill>
                    <a:schemeClr val="lt1"/>
                  </a:solidFill>
                  <a:latin typeface="Calibri"/>
                  <a:ea typeface="Calibri"/>
                  <a:cs typeface="Calibri"/>
                  <a:sym typeface="Calibri"/>
                </a:rPr>
                <a:t>. The AI even reminds physicians about the next steps.</a:t>
              </a:r>
              <a:endParaRPr/>
            </a:p>
          </p:txBody>
        </p:sp>
      </p:grpSp>
      <p:pic>
        <p:nvPicPr>
          <p:cNvPr descr="Lights On with solid fill" id="137" name="Google Shape;137;p3"/>
          <p:cNvPicPr preferRelativeResize="0"/>
          <p:nvPr/>
        </p:nvPicPr>
        <p:blipFill rotWithShape="1">
          <a:blip r:embed="rId4">
            <a:alphaModFix/>
          </a:blip>
          <a:srcRect b="0" l="0" r="0" t="0"/>
          <a:stretch/>
        </p:blipFill>
        <p:spPr>
          <a:xfrm>
            <a:off x="573030" y="2083208"/>
            <a:ext cx="592810" cy="592810"/>
          </a:xfrm>
          <a:prstGeom prst="rect">
            <a:avLst/>
          </a:prstGeom>
          <a:noFill/>
          <a:ln>
            <a:noFill/>
          </a:ln>
        </p:spPr>
      </p:pic>
      <p:pic>
        <p:nvPicPr>
          <p:cNvPr descr="Hand with solid fill" id="138" name="Google Shape;138;p3"/>
          <p:cNvPicPr preferRelativeResize="0"/>
          <p:nvPr/>
        </p:nvPicPr>
        <p:blipFill rotWithShape="1">
          <a:blip r:embed="rId5">
            <a:alphaModFix/>
          </a:blip>
          <a:srcRect b="0" l="0" r="0" t="0"/>
          <a:stretch/>
        </p:blipFill>
        <p:spPr>
          <a:xfrm>
            <a:off x="606102" y="3670165"/>
            <a:ext cx="514350" cy="514350"/>
          </a:xfrm>
          <a:prstGeom prst="rect">
            <a:avLst/>
          </a:prstGeom>
          <a:noFill/>
          <a:ln>
            <a:noFill/>
          </a:ln>
        </p:spPr>
      </p:pic>
      <p:pic>
        <p:nvPicPr>
          <p:cNvPr descr="Radio microphone with solid fill" id="139" name="Google Shape;139;p3"/>
          <p:cNvPicPr preferRelativeResize="0"/>
          <p:nvPr/>
        </p:nvPicPr>
        <p:blipFill rotWithShape="1">
          <a:blip r:embed="rId6">
            <a:alphaModFix/>
          </a:blip>
          <a:srcRect b="0" l="0" r="0" t="0"/>
          <a:stretch/>
        </p:blipFill>
        <p:spPr>
          <a:xfrm>
            <a:off x="627169" y="5667643"/>
            <a:ext cx="472217" cy="472217"/>
          </a:xfrm>
          <a:prstGeom prst="rect">
            <a:avLst/>
          </a:prstGeom>
          <a:noFill/>
          <a:ln>
            <a:noFill/>
          </a:ln>
        </p:spPr>
      </p:pic>
      <p:pic>
        <p:nvPicPr>
          <p:cNvPr descr="Road outline" id="140" name="Google Shape;140;p3"/>
          <p:cNvPicPr preferRelativeResize="0"/>
          <p:nvPr/>
        </p:nvPicPr>
        <p:blipFill rotWithShape="1">
          <a:blip r:embed="rId7">
            <a:alphaModFix/>
          </a:blip>
          <a:srcRect b="0" l="0" r="0" t="0"/>
          <a:stretch/>
        </p:blipFill>
        <p:spPr>
          <a:xfrm>
            <a:off x="3947849" y="884011"/>
            <a:ext cx="636484" cy="63648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pic>
        <p:nvPicPr>
          <p:cNvPr descr="A blue and black logo&#10;&#10;AI-generated content may be incorrect." id="145" name="Google Shape;145;p4"/>
          <p:cNvPicPr preferRelativeResize="0"/>
          <p:nvPr/>
        </p:nvPicPr>
        <p:blipFill rotWithShape="1">
          <a:blip r:embed="rId3">
            <a:alphaModFix/>
          </a:blip>
          <a:srcRect b="0" l="0" r="0" t="0"/>
          <a:stretch/>
        </p:blipFill>
        <p:spPr>
          <a:xfrm>
            <a:off x="435705" y="263929"/>
            <a:ext cx="2322993" cy="998161"/>
          </a:xfrm>
          <a:prstGeom prst="rect">
            <a:avLst/>
          </a:prstGeom>
          <a:noFill/>
          <a:ln>
            <a:noFill/>
          </a:ln>
        </p:spPr>
      </p:pic>
      <p:sp>
        <p:nvSpPr>
          <p:cNvPr id="146" name="Google Shape;146;p4"/>
          <p:cNvSpPr txBox="1"/>
          <p:nvPr/>
        </p:nvSpPr>
        <p:spPr>
          <a:xfrm>
            <a:off x="4620107" y="867596"/>
            <a:ext cx="2951786" cy="735714"/>
          </a:xfrm>
          <a:prstGeom prst="rect">
            <a:avLst/>
          </a:prstGeom>
          <a:noFill/>
          <a:ln>
            <a:noFill/>
          </a:ln>
        </p:spPr>
        <p:txBody>
          <a:bodyPr anchorCtr="0" anchor="t" bIns="45700" lIns="91425" spcFirstLastPara="1" rIns="91425" wrap="square" tIns="45700">
            <a:spAutoFit/>
          </a:bodyPr>
          <a:lstStyle/>
          <a:p>
            <a:pPr indent="0" lvl="0" marL="0" marR="0" rtl="0" algn="ctr">
              <a:lnSpc>
                <a:spcPct val="104166"/>
              </a:lnSpc>
              <a:spcBef>
                <a:spcPts val="0"/>
              </a:spcBef>
              <a:spcAft>
                <a:spcPts val="0"/>
              </a:spcAft>
              <a:buNone/>
            </a:pPr>
            <a:r>
              <a:rPr b="1" lang="en-US" sz="4800">
                <a:solidFill>
                  <a:srgbClr val="025674"/>
                </a:solidFill>
                <a:latin typeface="Calibri"/>
                <a:ea typeface="Calibri"/>
                <a:cs typeface="Calibri"/>
                <a:sym typeface="Calibri"/>
              </a:rPr>
              <a:t>TRACTION</a:t>
            </a:r>
            <a:endParaRPr/>
          </a:p>
        </p:txBody>
      </p:sp>
      <p:sp>
        <p:nvSpPr>
          <p:cNvPr id="147" name="Google Shape;147;p4"/>
          <p:cNvSpPr txBox="1"/>
          <p:nvPr/>
        </p:nvSpPr>
        <p:spPr>
          <a:xfrm>
            <a:off x="7221977" y="312336"/>
            <a:ext cx="4534318" cy="738664"/>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025674"/>
                </a:solidFill>
                <a:latin typeface="Calibri"/>
                <a:ea typeface="Calibri"/>
                <a:cs typeface="Calibri"/>
                <a:sym typeface="Calibri"/>
              </a:rPr>
              <a:t>Empowering Physicians with AI</a:t>
            </a:r>
            <a:endParaRPr/>
          </a:p>
          <a:p>
            <a:pPr indent="0" lvl="0" marL="0" marR="0" rtl="0" algn="r">
              <a:spcBef>
                <a:spcPts val="0"/>
              </a:spcBef>
              <a:spcAft>
                <a:spcPts val="0"/>
              </a:spcAft>
              <a:buNone/>
            </a:pPr>
            <a:r>
              <a:rPr lang="en-US" sz="1600">
                <a:solidFill>
                  <a:srgbClr val="025674"/>
                </a:solidFill>
                <a:latin typeface="Calibri"/>
                <a:ea typeface="Calibri"/>
                <a:cs typeface="Calibri"/>
                <a:sym typeface="Calibri"/>
              </a:rPr>
              <a:t>Traction</a:t>
            </a:r>
            <a:r>
              <a:rPr lang="en-US" sz="2400">
                <a:solidFill>
                  <a:srgbClr val="025674"/>
                </a:solidFill>
                <a:latin typeface="Calibri"/>
                <a:ea typeface="Calibri"/>
                <a:cs typeface="Calibri"/>
                <a:sym typeface="Calibri"/>
              </a:rPr>
              <a:t> </a:t>
            </a:r>
            <a:endParaRPr/>
          </a:p>
        </p:txBody>
      </p:sp>
      <p:sp>
        <p:nvSpPr>
          <p:cNvPr id="148" name="Google Shape;148;p4"/>
          <p:cNvSpPr/>
          <p:nvPr/>
        </p:nvSpPr>
        <p:spPr>
          <a:xfrm>
            <a:off x="435705" y="1632102"/>
            <a:ext cx="11320590" cy="4961969"/>
          </a:xfrm>
          <a:prstGeom prst="rect">
            <a:avLst/>
          </a:prstGeom>
          <a:solidFill>
            <a:srgbClr val="DDF4FA"/>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9" name="Google Shape;149;p4"/>
          <p:cNvSpPr txBox="1"/>
          <p:nvPr/>
        </p:nvSpPr>
        <p:spPr>
          <a:xfrm>
            <a:off x="636920" y="1936180"/>
            <a:ext cx="10918159" cy="4401205"/>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025674"/>
              </a:buClr>
              <a:buSzPts val="1400"/>
              <a:buFont typeface="Noto Sans Symbols"/>
              <a:buChar char="✔"/>
            </a:pPr>
            <a:r>
              <a:rPr lang="en-US" sz="1400">
                <a:solidFill>
                  <a:srgbClr val="025674"/>
                </a:solidFill>
                <a:latin typeface="Calibri"/>
                <a:ea typeface="Calibri"/>
                <a:cs typeface="Calibri"/>
                <a:sym typeface="Calibri"/>
              </a:rPr>
              <a:t>Customer pipeline: 1) We successfully assisted California Northstate University (CNU) in building a robust computer security network to connect medical devices and offices across three buildings in College of Dental Medicine and College of Medicine, ensuring data protection and compliance with healthcare regulations. Over the next 10 years, the CNU Medical Center will add significantly to the economic output in the region, producing nearly $14 billion; 2) Stanford Medicine, NuroRadiology Division,  customizable and portable advanced neuroimaging techniques including dual-energy CT, functional MRI, spectroscopy, and perfusion imaging; 3) 35 small-size healthcare providers.</a:t>
            </a:r>
            <a:endParaRPr/>
          </a:p>
          <a:p>
            <a:pPr indent="-285750" lvl="0" marL="285750" marR="0" rtl="0" algn="l">
              <a:spcBef>
                <a:spcPts val="0"/>
              </a:spcBef>
              <a:spcAft>
                <a:spcPts val="0"/>
              </a:spcAft>
              <a:buClr>
                <a:srgbClr val="025674"/>
              </a:buClr>
              <a:buSzPts val="1400"/>
              <a:buFont typeface="Noto Sans Symbols"/>
              <a:buChar char="✔"/>
            </a:pPr>
            <a:r>
              <a:rPr lang="en-US" sz="1400">
                <a:solidFill>
                  <a:srgbClr val="025674"/>
                </a:solidFill>
                <a:latin typeface="Calibri"/>
                <a:ea typeface="Calibri"/>
                <a:cs typeface="Calibri"/>
                <a:sym typeface="Calibri"/>
              </a:rPr>
              <a:t>Acquire/retain customers: 1) Demonstrating Time and Cost Benefits; 2) Successful Case Studies and Testimonials; 3) Partnerships and Networks; 4) Continuous Improvements and Quick Turn Around (customer-centric, agile, quick delivery from feedback)</a:t>
            </a:r>
            <a:endParaRPr/>
          </a:p>
          <a:p>
            <a:pPr indent="-285750" lvl="0" marL="285750" marR="0" rtl="0" algn="l">
              <a:spcBef>
                <a:spcPts val="0"/>
              </a:spcBef>
              <a:spcAft>
                <a:spcPts val="0"/>
              </a:spcAft>
              <a:buClr>
                <a:srgbClr val="025674"/>
              </a:buClr>
              <a:buSzPts val="1400"/>
              <a:buFont typeface="Noto Sans Symbols"/>
              <a:buChar char="✔"/>
            </a:pPr>
            <a:r>
              <a:rPr lang="en-US" sz="1400">
                <a:solidFill>
                  <a:srgbClr val="025674"/>
                </a:solidFill>
                <a:latin typeface="Calibri"/>
                <a:ea typeface="Calibri"/>
                <a:cs typeface="Calibri"/>
                <a:sym typeface="Calibri"/>
              </a:rPr>
              <a:t>Proof customers love/pay for our solution: Radiologist at UC Davis radiologists, after seeing a demo, expressed enthusiastic interest and were highly impressed by our PoweredMD products, demonstrating a deep appreciation for its capabilities. Former Google CEO Eric Schmidt says that given how AI can understand natural languages like English, users will simply be able to ask their computers what they want.  “I think user interfaces are largely gonna go away. The agents speak English. You can talk to them. You can say what you want”.</a:t>
            </a:r>
            <a:endParaRPr/>
          </a:p>
          <a:p>
            <a:pPr indent="-285750" lvl="0" marL="285750" marR="0" rtl="0" algn="l">
              <a:spcBef>
                <a:spcPts val="0"/>
              </a:spcBef>
              <a:spcAft>
                <a:spcPts val="0"/>
              </a:spcAft>
              <a:buClr>
                <a:srgbClr val="025674"/>
              </a:buClr>
              <a:buSzPts val="1400"/>
              <a:buFont typeface="Noto Sans Symbols"/>
              <a:buChar char="✔"/>
            </a:pPr>
            <a:r>
              <a:rPr lang="en-US" sz="1400">
                <a:solidFill>
                  <a:srgbClr val="025674"/>
                </a:solidFill>
                <a:latin typeface="Calibri"/>
                <a:ea typeface="Calibri"/>
                <a:cs typeface="Calibri"/>
                <a:sym typeface="Calibri"/>
              </a:rPr>
              <a:t>Customer Acquisition Cost (CAC) ratio: $80K/10=$8K</a:t>
            </a:r>
            <a:endParaRPr/>
          </a:p>
          <a:p>
            <a:pPr indent="-285750" lvl="0" marL="285750" marR="0" rtl="0" algn="l">
              <a:spcBef>
                <a:spcPts val="0"/>
              </a:spcBef>
              <a:spcAft>
                <a:spcPts val="0"/>
              </a:spcAft>
              <a:buClr>
                <a:srgbClr val="025674"/>
              </a:buClr>
              <a:buSzPts val="1400"/>
              <a:buFont typeface="Noto Sans Symbols"/>
              <a:buChar char="✔"/>
            </a:pPr>
            <a:r>
              <a:rPr lang="en-US" sz="1400">
                <a:solidFill>
                  <a:srgbClr val="025674"/>
                </a:solidFill>
                <a:latin typeface="Calibri"/>
                <a:ea typeface="Calibri"/>
                <a:cs typeface="Calibri"/>
                <a:sym typeface="Calibri"/>
              </a:rPr>
              <a:t>Customer Lifetime Value (LTV): average 20 Years@120K,  LTV $2400K,   LTV:CAC=$2400K:$8K = 300:1</a:t>
            </a:r>
            <a:endParaRPr/>
          </a:p>
          <a:p>
            <a:pPr indent="-285750" lvl="0" marL="285750" marR="0" rtl="0" algn="l">
              <a:spcBef>
                <a:spcPts val="0"/>
              </a:spcBef>
              <a:spcAft>
                <a:spcPts val="0"/>
              </a:spcAft>
              <a:buClr>
                <a:srgbClr val="025674"/>
              </a:buClr>
              <a:buSzPts val="1400"/>
              <a:buFont typeface="Noto Sans Symbols"/>
              <a:buChar char="✔"/>
            </a:pPr>
            <a:r>
              <a:rPr lang="en-US" sz="1400">
                <a:solidFill>
                  <a:srgbClr val="025674"/>
                </a:solidFill>
                <a:latin typeface="Calibri"/>
                <a:ea typeface="Calibri"/>
                <a:cs typeface="Calibri"/>
                <a:sym typeface="Calibri"/>
              </a:rPr>
              <a:t>Number of downloads / unique new active users: Our JaguarDB vector database supported 3,800,000 million users in health survey </a:t>
            </a:r>
            <a:endParaRPr/>
          </a:p>
          <a:p>
            <a:pPr indent="-285750" lvl="0" marL="285750" marR="0" rtl="0" algn="l">
              <a:spcBef>
                <a:spcPts val="0"/>
              </a:spcBef>
              <a:spcAft>
                <a:spcPts val="0"/>
              </a:spcAft>
              <a:buClr>
                <a:srgbClr val="025674"/>
              </a:buClr>
              <a:buSzPts val="1400"/>
              <a:buFont typeface="Noto Sans Symbols"/>
              <a:buChar char="✔"/>
            </a:pPr>
            <a:r>
              <a:rPr lang="en-US" sz="1400">
                <a:solidFill>
                  <a:srgbClr val="025674"/>
                </a:solidFill>
                <a:latin typeface="Calibri"/>
                <a:ea typeface="Calibri"/>
                <a:cs typeface="Calibri"/>
                <a:sym typeface="Calibri"/>
              </a:rPr>
              <a:t>User Retention rates and Churn Rate: expected retention rate 95%</a:t>
            </a:r>
            <a:endParaRPr/>
          </a:p>
          <a:p>
            <a:pPr indent="-285750" lvl="0" marL="285750" marR="0" rtl="0" algn="l">
              <a:spcBef>
                <a:spcPts val="0"/>
              </a:spcBef>
              <a:spcAft>
                <a:spcPts val="0"/>
              </a:spcAft>
              <a:buClr>
                <a:srgbClr val="025674"/>
              </a:buClr>
              <a:buSzPts val="1400"/>
              <a:buFont typeface="Noto Sans Symbols"/>
              <a:buChar char="✔"/>
            </a:pPr>
            <a:r>
              <a:rPr lang="en-US" sz="1400">
                <a:solidFill>
                  <a:srgbClr val="025674"/>
                </a:solidFill>
                <a:latin typeface="Calibri"/>
                <a:ea typeface="Calibri"/>
                <a:cs typeface="Calibri"/>
                <a:sym typeface="Calibri"/>
              </a:rPr>
              <a:t>NPS Scores: 100</a:t>
            </a:r>
            <a:endParaRPr/>
          </a:p>
          <a:p>
            <a:pPr indent="-285750" lvl="0" marL="285750" marR="0" rtl="0" algn="l">
              <a:spcBef>
                <a:spcPts val="0"/>
              </a:spcBef>
              <a:spcAft>
                <a:spcPts val="0"/>
              </a:spcAft>
              <a:buClr>
                <a:srgbClr val="025674"/>
              </a:buClr>
              <a:buSzPts val="1400"/>
              <a:buFont typeface="Noto Sans Symbols"/>
              <a:buChar char="✔"/>
            </a:pPr>
            <a:r>
              <a:rPr lang="en-US" sz="1400">
                <a:solidFill>
                  <a:srgbClr val="025674"/>
                </a:solidFill>
                <a:latin typeface="Calibri"/>
                <a:ea typeface="Calibri"/>
                <a:cs typeface="Calibri"/>
                <a:sym typeface="Calibri"/>
              </a:rPr>
              <a:t>Growth strategy:  1)  Product Innovation and Quick turn around new product features based on customer feedback (enhance AI, customize, integrate); 2) Targeted marketing; 3) Retention; 4) Alliances; 5) Global Growth; 6) KPI; 7) Scalability; 8) Funding </a:t>
            </a:r>
            <a:endParaRPr/>
          </a:p>
          <a:p>
            <a:pPr indent="-285750" lvl="0" marL="285750" marR="0" rtl="0" algn="l">
              <a:spcBef>
                <a:spcPts val="0"/>
              </a:spcBef>
              <a:spcAft>
                <a:spcPts val="0"/>
              </a:spcAft>
              <a:buClr>
                <a:srgbClr val="025674"/>
              </a:buClr>
              <a:buSzPts val="1400"/>
              <a:buFont typeface="Noto Sans Symbols"/>
              <a:buChar char="✔"/>
            </a:pPr>
            <a:r>
              <a:rPr lang="en-US" sz="1400">
                <a:solidFill>
                  <a:srgbClr val="025674"/>
                </a:solidFill>
                <a:latin typeface="Calibri"/>
                <a:ea typeface="Calibri"/>
                <a:cs typeface="Calibri"/>
                <a:sym typeface="Calibri"/>
              </a:rPr>
              <a:t>Projected growth rate: annual 600%</a:t>
            </a:r>
            <a:endParaRPr/>
          </a:p>
          <a:p>
            <a:pPr indent="-285750" lvl="0" marL="285750" marR="0" rtl="0" algn="l">
              <a:spcBef>
                <a:spcPts val="0"/>
              </a:spcBef>
              <a:spcAft>
                <a:spcPts val="0"/>
              </a:spcAft>
              <a:buClr>
                <a:srgbClr val="025674"/>
              </a:buClr>
              <a:buSzPts val="1400"/>
              <a:buFont typeface="Noto Sans Symbols"/>
              <a:buChar char="✔"/>
            </a:pPr>
            <a:r>
              <a:rPr lang="en-US" sz="1400">
                <a:solidFill>
                  <a:srgbClr val="025674"/>
                </a:solidFill>
                <a:latin typeface="Calibri"/>
                <a:ea typeface="Calibri"/>
                <a:cs typeface="Calibri"/>
                <a:sym typeface="Calibri"/>
              </a:rPr>
              <a:t>Data and evidence of the growth rate:  AI Health to reach around USD 613.81 billion by 2034, impressive CAGR of  36.83% from 2025 to 2034.</a:t>
            </a:r>
            <a:endParaRPr/>
          </a:p>
        </p:txBody>
      </p:sp>
      <p:pic>
        <p:nvPicPr>
          <p:cNvPr descr="Business Growth outline" id="150" name="Google Shape;150;p4"/>
          <p:cNvPicPr preferRelativeResize="0"/>
          <p:nvPr/>
        </p:nvPicPr>
        <p:blipFill rotWithShape="1">
          <a:blip r:embed="rId4">
            <a:alphaModFix/>
          </a:blip>
          <a:srcRect b="0" l="0" r="0" t="0"/>
          <a:stretch/>
        </p:blipFill>
        <p:spPr>
          <a:xfrm>
            <a:off x="3769670" y="818324"/>
            <a:ext cx="813778" cy="81377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pic>
        <p:nvPicPr>
          <p:cNvPr descr="A blue and black logo&#10;&#10;AI-generated content may be incorrect." id="155" name="Google Shape;155;p5"/>
          <p:cNvPicPr preferRelativeResize="0"/>
          <p:nvPr/>
        </p:nvPicPr>
        <p:blipFill rotWithShape="1">
          <a:blip r:embed="rId3">
            <a:alphaModFix/>
          </a:blip>
          <a:srcRect b="0" l="0" r="0" t="0"/>
          <a:stretch/>
        </p:blipFill>
        <p:spPr>
          <a:xfrm>
            <a:off x="435706" y="263930"/>
            <a:ext cx="2291996" cy="984842"/>
          </a:xfrm>
          <a:prstGeom prst="rect">
            <a:avLst/>
          </a:prstGeom>
          <a:noFill/>
          <a:ln>
            <a:noFill/>
          </a:ln>
        </p:spPr>
      </p:pic>
      <p:sp>
        <p:nvSpPr>
          <p:cNvPr id="156" name="Google Shape;156;p5"/>
          <p:cNvSpPr txBox="1"/>
          <p:nvPr/>
        </p:nvSpPr>
        <p:spPr>
          <a:xfrm>
            <a:off x="3747065" y="1204380"/>
            <a:ext cx="4697871" cy="735714"/>
          </a:xfrm>
          <a:prstGeom prst="rect">
            <a:avLst/>
          </a:prstGeom>
          <a:noFill/>
          <a:ln>
            <a:noFill/>
          </a:ln>
        </p:spPr>
        <p:txBody>
          <a:bodyPr anchorCtr="0" anchor="t" bIns="45700" lIns="91425" spcFirstLastPara="1" rIns="91425" wrap="square" tIns="45700">
            <a:spAutoFit/>
          </a:bodyPr>
          <a:lstStyle/>
          <a:p>
            <a:pPr indent="0" lvl="0" marL="0" marR="0" rtl="0" algn="ctr">
              <a:lnSpc>
                <a:spcPct val="104166"/>
              </a:lnSpc>
              <a:spcBef>
                <a:spcPts val="0"/>
              </a:spcBef>
              <a:spcAft>
                <a:spcPts val="0"/>
              </a:spcAft>
              <a:buNone/>
            </a:pPr>
            <a:r>
              <a:rPr b="1" lang="en-US" sz="4800">
                <a:solidFill>
                  <a:srgbClr val="025674"/>
                </a:solidFill>
                <a:latin typeface="Calibri"/>
                <a:ea typeface="Calibri"/>
                <a:cs typeface="Calibri"/>
                <a:sym typeface="Calibri"/>
              </a:rPr>
              <a:t>BUSINESS MODEL</a:t>
            </a:r>
            <a:endParaRPr/>
          </a:p>
        </p:txBody>
      </p:sp>
      <p:sp>
        <p:nvSpPr>
          <p:cNvPr id="157" name="Google Shape;157;p5"/>
          <p:cNvSpPr txBox="1"/>
          <p:nvPr/>
        </p:nvSpPr>
        <p:spPr>
          <a:xfrm>
            <a:off x="7221977" y="312336"/>
            <a:ext cx="4534318" cy="738664"/>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025674"/>
                </a:solidFill>
                <a:latin typeface="Calibri"/>
                <a:ea typeface="Calibri"/>
                <a:cs typeface="Calibri"/>
                <a:sym typeface="Calibri"/>
              </a:rPr>
              <a:t>Empowering Physicians with AI</a:t>
            </a:r>
            <a:endParaRPr/>
          </a:p>
          <a:p>
            <a:pPr indent="0" lvl="0" marL="0" marR="0" rtl="0" algn="r">
              <a:spcBef>
                <a:spcPts val="0"/>
              </a:spcBef>
              <a:spcAft>
                <a:spcPts val="0"/>
              </a:spcAft>
              <a:buNone/>
            </a:pPr>
            <a:r>
              <a:rPr lang="en-US" sz="1600">
                <a:solidFill>
                  <a:srgbClr val="025674"/>
                </a:solidFill>
                <a:latin typeface="Calibri"/>
                <a:ea typeface="Calibri"/>
                <a:cs typeface="Calibri"/>
                <a:sym typeface="Calibri"/>
              </a:rPr>
              <a:t>Business Model</a:t>
            </a:r>
            <a:r>
              <a:rPr lang="en-US" sz="2400">
                <a:solidFill>
                  <a:srgbClr val="025674"/>
                </a:solidFill>
                <a:latin typeface="Calibri"/>
                <a:ea typeface="Calibri"/>
                <a:cs typeface="Calibri"/>
                <a:sym typeface="Calibri"/>
              </a:rPr>
              <a:t> </a:t>
            </a:r>
            <a:endParaRPr/>
          </a:p>
        </p:txBody>
      </p:sp>
      <p:sp>
        <p:nvSpPr>
          <p:cNvPr id="158" name="Google Shape;158;p5"/>
          <p:cNvSpPr/>
          <p:nvPr/>
        </p:nvSpPr>
        <p:spPr>
          <a:xfrm>
            <a:off x="551811" y="1962679"/>
            <a:ext cx="11088378" cy="4631392"/>
          </a:xfrm>
          <a:prstGeom prst="roundRect">
            <a:avLst>
              <a:gd fmla="val 16667" name="adj"/>
            </a:avLst>
          </a:prstGeom>
          <a:solidFill>
            <a:srgbClr val="DDF4FA"/>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9" name="Google Shape;159;p5"/>
          <p:cNvSpPr txBox="1"/>
          <p:nvPr/>
        </p:nvSpPr>
        <p:spPr>
          <a:xfrm>
            <a:off x="1366303" y="2192523"/>
            <a:ext cx="10118903" cy="424731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025674"/>
                </a:solidFill>
                <a:latin typeface="Calibri"/>
                <a:ea typeface="Calibri"/>
                <a:cs typeface="Calibri"/>
                <a:sym typeface="Calibri"/>
              </a:rPr>
              <a:t> </a:t>
            </a:r>
            <a:r>
              <a:rPr b="1" lang="en-US" sz="1800">
                <a:solidFill>
                  <a:srgbClr val="025674"/>
                </a:solidFill>
                <a:latin typeface="Calibri"/>
                <a:ea typeface="Calibri"/>
                <a:cs typeface="Calibri"/>
                <a:sym typeface="Calibri"/>
              </a:rPr>
              <a:t>How will we make money</a:t>
            </a:r>
            <a:endParaRPr/>
          </a:p>
          <a:p>
            <a:pPr indent="0" lvl="0" marL="0" marR="0" rtl="0" algn="l">
              <a:spcBef>
                <a:spcPts val="0"/>
              </a:spcBef>
              <a:spcAft>
                <a:spcPts val="0"/>
              </a:spcAft>
              <a:buNone/>
            </a:pPr>
            <a:r>
              <a:rPr lang="en-US" sz="1800">
                <a:solidFill>
                  <a:srgbClr val="025674"/>
                </a:solidFill>
                <a:latin typeface="Calibri"/>
                <a:ea typeface="Calibri"/>
                <a:cs typeface="Calibri"/>
                <a:sym typeface="Calibri"/>
              </a:rPr>
              <a:t> 1) Subscription, Licensing, and Services: Tiered plans for various providers;</a:t>
            </a:r>
            <a:endParaRPr/>
          </a:p>
          <a:p>
            <a:pPr indent="0" lvl="0" marL="0" marR="0" rtl="0" algn="l">
              <a:spcBef>
                <a:spcPts val="0"/>
              </a:spcBef>
              <a:spcAft>
                <a:spcPts val="0"/>
              </a:spcAft>
              <a:buNone/>
            </a:pPr>
            <a:r>
              <a:rPr lang="en-US" sz="1800">
                <a:solidFill>
                  <a:srgbClr val="025674"/>
                </a:solidFill>
                <a:latin typeface="Calibri"/>
                <a:ea typeface="Calibri"/>
                <a:cs typeface="Calibri"/>
                <a:sym typeface="Calibri"/>
              </a:rPr>
              <a:t> 2) PoweredMD products and services:   AIH (AI Health), AIM (AI Medical Imaging), AIV (AI Video Analysis)</a:t>
            </a:r>
            <a:endParaRPr/>
          </a:p>
          <a:p>
            <a:pPr indent="0" lvl="0" marL="0" marR="0" rtl="0" algn="l">
              <a:spcBef>
                <a:spcPts val="0"/>
              </a:spcBef>
              <a:spcAft>
                <a:spcPts val="0"/>
              </a:spcAft>
              <a:buNone/>
            </a:pPr>
            <a:r>
              <a:t/>
            </a:r>
            <a:endParaRPr sz="1800">
              <a:solidFill>
                <a:srgbClr val="025674"/>
              </a:solidFill>
              <a:latin typeface="Calibri"/>
              <a:ea typeface="Calibri"/>
              <a:cs typeface="Calibri"/>
              <a:sym typeface="Calibri"/>
            </a:endParaRPr>
          </a:p>
          <a:p>
            <a:pPr indent="-285750" lvl="0" marL="285750" marR="0" rtl="0" algn="l">
              <a:spcBef>
                <a:spcPts val="0"/>
              </a:spcBef>
              <a:spcAft>
                <a:spcPts val="0"/>
              </a:spcAft>
              <a:buClr>
                <a:srgbClr val="025674"/>
              </a:buClr>
              <a:buSzPts val="1800"/>
              <a:buFont typeface="Noto Sans Symbols"/>
              <a:buChar char="✔"/>
            </a:pPr>
            <a:r>
              <a:rPr lang="en-US" sz="1800">
                <a:solidFill>
                  <a:srgbClr val="025674"/>
                </a:solidFill>
                <a:latin typeface="Calibri"/>
                <a:ea typeface="Calibri"/>
                <a:cs typeface="Calibri"/>
                <a:sym typeface="Calibri"/>
              </a:rPr>
              <a:t>Our unit economics:  subscriptions, licensing, and services per customer purchase.</a:t>
            </a:r>
            <a:endParaRPr/>
          </a:p>
          <a:p>
            <a:pPr indent="-285750" lvl="0" marL="285750" marR="0" rtl="0" algn="l">
              <a:spcBef>
                <a:spcPts val="0"/>
              </a:spcBef>
              <a:spcAft>
                <a:spcPts val="0"/>
              </a:spcAft>
              <a:buClr>
                <a:srgbClr val="025674"/>
              </a:buClr>
              <a:buSzPts val="1800"/>
              <a:buFont typeface="Noto Sans Symbols"/>
              <a:buChar char="✔"/>
            </a:pPr>
            <a:r>
              <a:rPr lang="en-US" sz="1800">
                <a:solidFill>
                  <a:srgbClr val="025674"/>
                </a:solidFill>
                <a:latin typeface="Calibri"/>
                <a:ea typeface="Calibri"/>
                <a:cs typeface="Calibri"/>
                <a:sym typeface="Calibri"/>
              </a:rPr>
              <a:t>Our cost structure – fixed cost: $4K, Variable cost: $8K; RRP: $120K</a:t>
            </a:r>
            <a:endParaRPr/>
          </a:p>
          <a:p>
            <a:pPr indent="-285750" lvl="0" marL="285750" marR="0" rtl="0" algn="l">
              <a:spcBef>
                <a:spcPts val="0"/>
              </a:spcBef>
              <a:spcAft>
                <a:spcPts val="0"/>
              </a:spcAft>
              <a:buClr>
                <a:srgbClr val="025674"/>
              </a:buClr>
              <a:buSzPts val="1800"/>
              <a:buFont typeface="Noto Sans Symbols"/>
              <a:buChar char="✔"/>
            </a:pPr>
            <a:r>
              <a:rPr lang="en-US" sz="1800">
                <a:solidFill>
                  <a:srgbClr val="025674"/>
                </a:solidFill>
                <a:latin typeface="Calibri"/>
                <a:ea typeface="Calibri"/>
                <a:cs typeface="Calibri"/>
                <a:sym typeface="Calibri"/>
              </a:rPr>
              <a:t>Our profit margins</a:t>
            </a:r>
            <a:endParaRPr/>
          </a:p>
          <a:p>
            <a:pPr indent="-285750" lvl="0" marL="285750" marR="0" rtl="0" algn="l">
              <a:spcBef>
                <a:spcPts val="0"/>
              </a:spcBef>
              <a:spcAft>
                <a:spcPts val="0"/>
              </a:spcAft>
              <a:buClr>
                <a:srgbClr val="025674"/>
              </a:buClr>
              <a:buSzPts val="1800"/>
              <a:buFont typeface="Noto Sans Symbols"/>
              <a:buChar char="▪"/>
            </a:pPr>
            <a:r>
              <a:rPr lang="en-US" sz="1800">
                <a:solidFill>
                  <a:srgbClr val="025674"/>
                </a:solidFill>
                <a:latin typeface="Calibri"/>
                <a:ea typeface="Calibri"/>
                <a:cs typeface="Calibri"/>
                <a:sym typeface="Calibri"/>
              </a:rPr>
              <a:t>Gross Profit Margin = (Net Sales – cost of services sold) / Net Sales x 100 = 88%</a:t>
            </a:r>
            <a:endParaRPr/>
          </a:p>
          <a:p>
            <a:pPr indent="-285750" lvl="0" marL="285750" marR="0" rtl="0" algn="l">
              <a:spcBef>
                <a:spcPts val="0"/>
              </a:spcBef>
              <a:spcAft>
                <a:spcPts val="0"/>
              </a:spcAft>
              <a:buClr>
                <a:srgbClr val="025674"/>
              </a:buClr>
              <a:buSzPts val="1800"/>
              <a:buFont typeface="Noto Sans Symbols"/>
              <a:buChar char="▪"/>
            </a:pPr>
            <a:r>
              <a:rPr lang="en-US" sz="1800">
                <a:solidFill>
                  <a:srgbClr val="025674"/>
                </a:solidFill>
                <a:latin typeface="Calibri"/>
                <a:ea typeface="Calibri"/>
                <a:cs typeface="Calibri"/>
                <a:sym typeface="Calibri"/>
              </a:rPr>
              <a:t>Operating Profit Margin = Operating Income / Net Sales x 100 = 5% (first year)</a:t>
            </a:r>
            <a:endParaRPr/>
          </a:p>
          <a:p>
            <a:pPr indent="-285750" lvl="0" marL="285750" marR="0" rtl="0" algn="l">
              <a:spcBef>
                <a:spcPts val="0"/>
              </a:spcBef>
              <a:spcAft>
                <a:spcPts val="0"/>
              </a:spcAft>
              <a:buClr>
                <a:srgbClr val="025674"/>
              </a:buClr>
              <a:buSzPts val="1800"/>
              <a:buFont typeface="Noto Sans Symbols"/>
              <a:buChar char="▪"/>
            </a:pPr>
            <a:r>
              <a:rPr lang="en-US" sz="1800">
                <a:solidFill>
                  <a:srgbClr val="025674"/>
                </a:solidFill>
                <a:latin typeface="Calibri"/>
                <a:ea typeface="Calibri"/>
                <a:cs typeface="Calibri"/>
                <a:sym typeface="Calibri"/>
              </a:rPr>
              <a:t>Net Profit Margin = Net Income / Revenue x 100 (net income=revenue-all expenses) = 68%</a:t>
            </a:r>
            <a:endParaRPr/>
          </a:p>
          <a:p>
            <a:pPr indent="0" lvl="0" marL="0" marR="0" rtl="0" algn="l">
              <a:spcBef>
                <a:spcPts val="0"/>
              </a:spcBef>
              <a:spcAft>
                <a:spcPts val="0"/>
              </a:spcAft>
              <a:buNone/>
            </a:pPr>
            <a:r>
              <a:t/>
            </a:r>
            <a:endParaRPr sz="1800">
              <a:solidFill>
                <a:srgbClr val="025674"/>
              </a:solidFill>
              <a:latin typeface="Calibri"/>
              <a:ea typeface="Calibri"/>
              <a:cs typeface="Calibri"/>
              <a:sym typeface="Calibri"/>
            </a:endParaRPr>
          </a:p>
          <a:p>
            <a:pPr indent="0" lvl="0" marL="0" marR="0" rtl="0" algn="l">
              <a:spcBef>
                <a:spcPts val="0"/>
              </a:spcBef>
              <a:spcAft>
                <a:spcPts val="0"/>
              </a:spcAft>
              <a:buNone/>
            </a:pPr>
            <a:r>
              <a:rPr b="1" lang="en-US" sz="1800">
                <a:solidFill>
                  <a:srgbClr val="025674"/>
                </a:solidFill>
                <a:latin typeface="Calibri"/>
                <a:ea typeface="Calibri"/>
                <a:cs typeface="Calibri"/>
                <a:sym typeface="Calibri"/>
              </a:rPr>
              <a:t>Sustainable growth  </a:t>
            </a:r>
            <a:r>
              <a:rPr lang="en-US" sz="1800">
                <a:solidFill>
                  <a:srgbClr val="025674"/>
                </a:solidFill>
                <a:latin typeface="Calibri"/>
                <a:ea typeface="Calibri"/>
                <a:cs typeface="Calibri"/>
                <a:sym typeface="Calibri"/>
              </a:rPr>
              <a:t>We invest in healthcare technologies and implement fair labor practices to pursue sustainable growth. This balance economic progress with healthy well-being to ensure prosperous future for all. This enhances our company's reputation, attract customers and investors who value sustainable healthcare.</a:t>
            </a:r>
            <a:endParaRPr/>
          </a:p>
        </p:txBody>
      </p:sp>
      <p:pic>
        <p:nvPicPr>
          <p:cNvPr descr="Bar graph with upward trend outline" id="160" name="Google Shape;160;p5"/>
          <p:cNvPicPr preferRelativeResize="0"/>
          <p:nvPr/>
        </p:nvPicPr>
        <p:blipFill rotWithShape="1">
          <a:blip r:embed="rId4">
            <a:alphaModFix/>
          </a:blip>
          <a:srcRect b="0" l="0" r="0" t="0"/>
          <a:stretch/>
        </p:blipFill>
        <p:spPr>
          <a:xfrm>
            <a:off x="839648" y="2229406"/>
            <a:ext cx="475693" cy="475693"/>
          </a:xfrm>
          <a:prstGeom prst="rect">
            <a:avLst/>
          </a:prstGeom>
          <a:noFill/>
          <a:ln>
            <a:noFill/>
          </a:ln>
        </p:spPr>
      </p:pic>
      <p:pic>
        <p:nvPicPr>
          <p:cNvPr descr="Fuel outline" id="161" name="Google Shape;161;p5"/>
          <p:cNvPicPr preferRelativeResize="0"/>
          <p:nvPr/>
        </p:nvPicPr>
        <p:blipFill rotWithShape="1">
          <a:blip r:embed="rId5">
            <a:alphaModFix/>
          </a:blip>
          <a:srcRect b="0" l="0" r="0" t="0"/>
          <a:stretch/>
        </p:blipFill>
        <p:spPr>
          <a:xfrm>
            <a:off x="736754" y="5102021"/>
            <a:ext cx="604068" cy="604068"/>
          </a:xfrm>
          <a:prstGeom prst="rect">
            <a:avLst/>
          </a:prstGeom>
          <a:noFill/>
          <a:ln>
            <a:noFill/>
          </a:ln>
        </p:spPr>
      </p:pic>
      <p:pic>
        <p:nvPicPr>
          <p:cNvPr descr="Folder outline" id="162" name="Google Shape;162;p5"/>
          <p:cNvPicPr preferRelativeResize="0"/>
          <p:nvPr/>
        </p:nvPicPr>
        <p:blipFill rotWithShape="1">
          <a:blip r:embed="rId6">
            <a:alphaModFix/>
          </a:blip>
          <a:srcRect b="0" l="0" r="0" t="0"/>
          <a:stretch/>
        </p:blipFill>
        <p:spPr>
          <a:xfrm>
            <a:off x="3035565" y="1151090"/>
            <a:ext cx="711500" cy="7115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pic>
        <p:nvPicPr>
          <p:cNvPr descr="A blue and black logo&#10;&#10;AI-generated content may be incorrect." id="167" name="Google Shape;167;p6"/>
          <p:cNvPicPr preferRelativeResize="0"/>
          <p:nvPr/>
        </p:nvPicPr>
        <p:blipFill rotWithShape="1">
          <a:blip r:embed="rId3">
            <a:alphaModFix/>
          </a:blip>
          <a:srcRect b="0" l="0" r="0" t="0"/>
          <a:stretch/>
        </p:blipFill>
        <p:spPr>
          <a:xfrm>
            <a:off x="435705" y="263930"/>
            <a:ext cx="1982945" cy="852047"/>
          </a:xfrm>
          <a:prstGeom prst="rect">
            <a:avLst/>
          </a:prstGeom>
          <a:noFill/>
          <a:ln>
            <a:noFill/>
          </a:ln>
        </p:spPr>
      </p:pic>
      <p:sp>
        <p:nvSpPr>
          <p:cNvPr id="168" name="Google Shape;168;p6"/>
          <p:cNvSpPr txBox="1"/>
          <p:nvPr/>
        </p:nvSpPr>
        <p:spPr>
          <a:xfrm>
            <a:off x="2979899" y="1062930"/>
            <a:ext cx="6232203" cy="735714"/>
          </a:xfrm>
          <a:prstGeom prst="rect">
            <a:avLst/>
          </a:prstGeom>
          <a:noFill/>
          <a:ln>
            <a:noFill/>
          </a:ln>
        </p:spPr>
        <p:txBody>
          <a:bodyPr anchorCtr="0" anchor="t" bIns="45700" lIns="91425" spcFirstLastPara="1" rIns="91425" wrap="square" tIns="45700">
            <a:spAutoFit/>
          </a:bodyPr>
          <a:lstStyle/>
          <a:p>
            <a:pPr indent="0" lvl="0" marL="0" marR="0" rtl="0" algn="ctr">
              <a:lnSpc>
                <a:spcPct val="104166"/>
              </a:lnSpc>
              <a:spcBef>
                <a:spcPts val="0"/>
              </a:spcBef>
              <a:spcAft>
                <a:spcPts val="0"/>
              </a:spcAft>
              <a:buNone/>
            </a:pPr>
            <a:r>
              <a:rPr b="1" lang="en-US" sz="4800">
                <a:solidFill>
                  <a:srgbClr val="025674"/>
                </a:solidFill>
                <a:latin typeface="Calibri"/>
                <a:ea typeface="Calibri"/>
                <a:cs typeface="Calibri"/>
                <a:sym typeface="Calibri"/>
              </a:rPr>
              <a:t>MARKET OPPORTUNITY</a:t>
            </a:r>
            <a:endParaRPr/>
          </a:p>
        </p:txBody>
      </p:sp>
      <p:sp>
        <p:nvSpPr>
          <p:cNvPr id="169" name="Google Shape;169;p6"/>
          <p:cNvSpPr txBox="1"/>
          <p:nvPr/>
        </p:nvSpPr>
        <p:spPr>
          <a:xfrm>
            <a:off x="7221977" y="312336"/>
            <a:ext cx="4534318" cy="738664"/>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025674"/>
                </a:solidFill>
                <a:latin typeface="Calibri"/>
                <a:ea typeface="Calibri"/>
                <a:cs typeface="Calibri"/>
                <a:sym typeface="Calibri"/>
              </a:rPr>
              <a:t>Empowering Physicians with AI</a:t>
            </a:r>
            <a:endParaRPr/>
          </a:p>
          <a:p>
            <a:pPr indent="0" lvl="0" marL="0" marR="0" rtl="0" algn="r">
              <a:spcBef>
                <a:spcPts val="0"/>
              </a:spcBef>
              <a:spcAft>
                <a:spcPts val="0"/>
              </a:spcAft>
              <a:buNone/>
            </a:pPr>
            <a:r>
              <a:rPr lang="en-US" sz="1600">
                <a:solidFill>
                  <a:srgbClr val="025674"/>
                </a:solidFill>
                <a:latin typeface="Calibri"/>
                <a:ea typeface="Calibri"/>
                <a:cs typeface="Calibri"/>
                <a:sym typeface="Calibri"/>
              </a:rPr>
              <a:t>Market</a:t>
            </a:r>
            <a:r>
              <a:rPr lang="en-US" sz="2400">
                <a:solidFill>
                  <a:srgbClr val="025674"/>
                </a:solidFill>
                <a:latin typeface="Calibri"/>
                <a:ea typeface="Calibri"/>
                <a:cs typeface="Calibri"/>
                <a:sym typeface="Calibri"/>
              </a:rPr>
              <a:t> </a:t>
            </a:r>
            <a:endParaRPr/>
          </a:p>
        </p:txBody>
      </p:sp>
      <p:pic>
        <p:nvPicPr>
          <p:cNvPr descr="Ecommerce outline" id="170" name="Google Shape;170;p6"/>
          <p:cNvPicPr preferRelativeResize="0"/>
          <p:nvPr/>
        </p:nvPicPr>
        <p:blipFill rotWithShape="1">
          <a:blip r:embed="rId4">
            <a:alphaModFix/>
          </a:blip>
          <a:srcRect b="0" l="0" r="0" t="0"/>
          <a:stretch/>
        </p:blipFill>
        <p:spPr>
          <a:xfrm>
            <a:off x="2418650" y="1093926"/>
            <a:ext cx="608580" cy="608580"/>
          </a:xfrm>
          <a:prstGeom prst="rect">
            <a:avLst/>
          </a:prstGeom>
          <a:noFill/>
          <a:ln>
            <a:noFill/>
          </a:ln>
        </p:spPr>
      </p:pic>
      <p:grpSp>
        <p:nvGrpSpPr>
          <p:cNvPr id="171" name="Google Shape;171;p6"/>
          <p:cNvGrpSpPr/>
          <p:nvPr/>
        </p:nvGrpSpPr>
        <p:grpSpPr>
          <a:xfrm>
            <a:off x="638990" y="2485748"/>
            <a:ext cx="10724254" cy="3044612"/>
            <a:chOff x="2069" y="739851"/>
            <a:chExt cx="10724254" cy="3044612"/>
          </a:xfrm>
        </p:grpSpPr>
        <p:sp>
          <p:nvSpPr>
            <p:cNvPr id="172" name="Google Shape;172;p6"/>
            <p:cNvSpPr/>
            <p:nvPr/>
          </p:nvSpPr>
          <p:spPr>
            <a:xfrm>
              <a:off x="644914" y="739851"/>
              <a:ext cx="685019" cy="685019"/>
            </a:xfrm>
            <a:prstGeom prst="rect">
              <a:avLst/>
            </a:prstGeom>
            <a:blipFill rotWithShape="1">
              <a:blip r:embed="rId5">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6"/>
            <p:cNvSpPr/>
            <p:nvPr/>
          </p:nvSpPr>
          <p:spPr>
            <a:xfrm>
              <a:off x="2069" y="1881631"/>
              <a:ext cx="1970709" cy="190283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6"/>
            <p:cNvSpPr txBox="1"/>
            <p:nvPr/>
          </p:nvSpPr>
          <p:spPr>
            <a:xfrm>
              <a:off x="2069" y="1881631"/>
              <a:ext cx="1970709" cy="1902832"/>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1100"/>
                <a:buFont typeface="Calibri"/>
                <a:buNone/>
              </a:pPr>
              <a:r>
                <a:rPr lang="en-US" sz="1100">
                  <a:solidFill>
                    <a:schemeClr val="dk1"/>
                  </a:solidFill>
                  <a:latin typeface="Calibri"/>
                  <a:ea typeface="Calibri"/>
                  <a:cs typeface="Calibri"/>
                  <a:sym typeface="Calibri"/>
                </a:rPr>
                <a:t>Top-down: </a:t>
              </a:r>
              <a:r>
                <a:rPr b="1" lang="en-US" sz="1100">
                  <a:solidFill>
                    <a:schemeClr val="dk1"/>
                  </a:solidFill>
                  <a:latin typeface="Calibri"/>
                  <a:ea typeface="Calibri"/>
                  <a:cs typeface="Calibri"/>
                  <a:sym typeface="Calibri"/>
                </a:rPr>
                <a:t>The global Total Addressable Market (TAM) </a:t>
              </a:r>
              <a:r>
                <a:rPr lang="en-US" sz="1100">
                  <a:solidFill>
                    <a:schemeClr val="dk1"/>
                  </a:solidFill>
                  <a:latin typeface="Calibri"/>
                  <a:ea typeface="Calibri"/>
                  <a:cs typeface="Calibri"/>
                  <a:sym typeface="Calibri"/>
                </a:rPr>
                <a:t>for healthcare software (EHA and AI medical imaging) is an emerging landscape, fueled by increasing  AI technology adoption, the demand for efficient solutions, and the ongoing digital transformation within the healthcare sector.  Based on various market research reports, the global healthcare software market is projected to USD 180 billion by 2030 with a CAGR of 35.0%   </a:t>
              </a:r>
              <a:r>
                <a:rPr b="1" lang="en-US" sz="1100">
                  <a:solidFill>
                    <a:schemeClr val="dk1"/>
                  </a:solidFill>
                  <a:latin typeface="Calibri"/>
                  <a:ea typeface="Calibri"/>
                  <a:cs typeface="Calibri"/>
                  <a:sym typeface="Calibri"/>
                </a:rPr>
                <a:t>Serviceable addressable market (SAM)</a:t>
              </a:r>
              <a:r>
                <a:rPr lang="en-US" sz="1100">
                  <a:solidFill>
                    <a:schemeClr val="dk1"/>
                  </a:solidFill>
                  <a:latin typeface="Calibri"/>
                  <a:ea typeface="Calibri"/>
                  <a:cs typeface="Calibri"/>
                  <a:sym typeface="Calibri"/>
                </a:rPr>
                <a:t>:</a:t>
              </a:r>
              <a:r>
                <a:rPr b="1" lang="en-US" sz="1100">
                  <a:solidFill>
                    <a:schemeClr val="dk1"/>
                  </a:solidFill>
                  <a:latin typeface="Calibri"/>
                  <a:ea typeface="Calibri"/>
                  <a:cs typeface="Calibri"/>
                  <a:sym typeface="Calibri"/>
                </a:rPr>
                <a:t> </a:t>
              </a:r>
              <a:r>
                <a:rPr lang="en-US" sz="1100">
                  <a:solidFill>
                    <a:schemeClr val="dk1"/>
                  </a:solidFill>
                  <a:latin typeface="Calibri"/>
                  <a:ea typeface="Calibri"/>
                  <a:cs typeface="Calibri"/>
                  <a:sym typeface="Calibri"/>
                </a:rPr>
                <a:t>USD 45 billion.</a:t>
              </a:r>
              <a:endParaRPr/>
            </a:p>
          </p:txBody>
        </p:sp>
        <p:sp>
          <p:nvSpPr>
            <p:cNvPr id="175" name="Google Shape;175;p6"/>
            <p:cNvSpPr/>
            <p:nvPr/>
          </p:nvSpPr>
          <p:spPr>
            <a:xfrm>
              <a:off x="2657798" y="739851"/>
              <a:ext cx="685019" cy="685019"/>
            </a:xfrm>
            <a:prstGeom prst="rect">
              <a:avLst/>
            </a:prstGeom>
            <a:blipFill rotWithShape="1">
              <a:blip r:embed="rId6">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6"/>
            <p:cNvSpPr/>
            <p:nvPr/>
          </p:nvSpPr>
          <p:spPr>
            <a:xfrm>
              <a:off x="2458983" y="1881631"/>
              <a:ext cx="1082650" cy="190283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6"/>
            <p:cNvSpPr txBox="1"/>
            <p:nvPr/>
          </p:nvSpPr>
          <p:spPr>
            <a:xfrm>
              <a:off x="2458983" y="1881631"/>
              <a:ext cx="1082650" cy="1902832"/>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1100"/>
                <a:buFont typeface="Calibri"/>
                <a:buNone/>
              </a:pPr>
              <a:r>
                <a:rPr lang="en-US" sz="1100">
                  <a:solidFill>
                    <a:schemeClr val="dk1"/>
                  </a:solidFill>
                  <a:latin typeface="Calibri"/>
                  <a:ea typeface="Calibri"/>
                  <a:cs typeface="Calibri"/>
                  <a:sym typeface="Calibri"/>
                </a:rPr>
                <a:t>Bottoms-up: Small-size customers 5442 (annual $20K), medium-size customers 3265 (annual $120K), large-size customers 2177 (annual $1M), to reach $45 billion SAM by 2030.</a:t>
              </a:r>
              <a:endParaRPr/>
            </a:p>
          </p:txBody>
        </p:sp>
        <p:sp>
          <p:nvSpPr>
            <p:cNvPr id="178" name="Google Shape;178;p6"/>
            <p:cNvSpPr/>
            <p:nvPr/>
          </p:nvSpPr>
          <p:spPr>
            <a:xfrm>
              <a:off x="4446460" y="739851"/>
              <a:ext cx="685019" cy="685019"/>
            </a:xfrm>
            <a:prstGeom prst="rect">
              <a:avLst/>
            </a:prstGeom>
            <a:blipFill rotWithShape="1">
              <a:blip r:embed="rId7">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6"/>
            <p:cNvSpPr/>
            <p:nvPr/>
          </p:nvSpPr>
          <p:spPr>
            <a:xfrm>
              <a:off x="4147426" y="1881631"/>
              <a:ext cx="1283087" cy="190283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6"/>
            <p:cNvSpPr txBox="1"/>
            <p:nvPr/>
          </p:nvSpPr>
          <p:spPr>
            <a:xfrm>
              <a:off x="4147426" y="1881631"/>
              <a:ext cx="1283087" cy="1902832"/>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1100"/>
                <a:buFont typeface="Calibri"/>
                <a:buNone/>
              </a:pPr>
              <a:r>
                <a:rPr lang="en-US" sz="1100">
                  <a:solidFill>
                    <a:schemeClr val="dk1"/>
                  </a:solidFill>
                  <a:latin typeface="Calibri"/>
                  <a:ea typeface="Calibri"/>
                  <a:cs typeface="Calibri"/>
                  <a:sym typeface="Calibri"/>
                </a:rPr>
                <a:t>Growing demand for remote healthcare services (telemedicine): The pandemic accelerated the adoption of virtual care, and it continues to be a key driver.</a:t>
              </a:r>
              <a:endParaRPr/>
            </a:p>
          </p:txBody>
        </p:sp>
        <p:sp>
          <p:nvSpPr>
            <p:cNvPr id="181" name="Google Shape;181;p6"/>
            <p:cNvSpPr/>
            <p:nvPr/>
          </p:nvSpPr>
          <p:spPr>
            <a:xfrm>
              <a:off x="6235122" y="739851"/>
              <a:ext cx="685019" cy="685019"/>
            </a:xfrm>
            <a:prstGeom prst="rect">
              <a:avLst/>
            </a:prstGeom>
            <a:blipFill rotWithShape="1">
              <a:blip r:embed="rId8">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6"/>
            <p:cNvSpPr/>
            <p:nvPr/>
          </p:nvSpPr>
          <p:spPr>
            <a:xfrm>
              <a:off x="5945884" y="1881631"/>
              <a:ext cx="1263495" cy="190283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6"/>
            <p:cNvSpPr txBox="1"/>
            <p:nvPr/>
          </p:nvSpPr>
          <p:spPr>
            <a:xfrm>
              <a:off x="5945884" y="1881631"/>
              <a:ext cx="1263495" cy="1902832"/>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1100"/>
                <a:buFont typeface="Calibri"/>
                <a:buNone/>
              </a:pPr>
              <a:r>
                <a:rPr lang="en-US" sz="1100">
                  <a:solidFill>
                    <a:schemeClr val="dk1"/>
                  </a:solidFill>
                  <a:latin typeface="Calibri"/>
                  <a:ea typeface="Calibri"/>
                  <a:cs typeface="Calibri"/>
                  <a:sym typeface="Calibri"/>
                </a:rPr>
                <a:t>Advancements in AI and data analytics: AI-powered solutions enhance diagnostics, personalize treatment, and improve operational efficiency.</a:t>
              </a:r>
              <a:endParaRPr/>
            </a:p>
          </p:txBody>
        </p:sp>
        <p:sp>
          <p:nvSpPr>
            <p:cNvPr id="184" name="Google Shape;184;p6"/>
            <p:cNvSpPr/>
            <p:nvPr/>
          </p:nvSpPr>
          <p:spPr>
            <a:xfrm>
              <a:off x="8023785" y="739851"/>
              <a:ext cx="685019" cy="685019"/>
            </a:xfrm>
            <a:prstGeom prst="rect">
              <a:avLst/>
            </a:prstGeom>
            <a:blipFill rotWithShape="1">
              <a:blip r:embed="rId9">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6"/>
            <p:cNvSpPr/>
            <p:nvPr/>
          </p:nvSpPr>
          <p:spPr>
            <a:xfrm>
              <a:off x="7774064" y="1881631"/>
              <a:ext cx="1184459" cy="190283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6"/>
            <p:cNvSpPr txBox="1"/>
            <p:nvPr/>
          </p:nvSpPr>
          <p:spPr>
            <a:xfrm>
              <a:off x="7774064" y="1881631"/>
              <a:ext cx="1184459" cy="1902832"/>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1100"/>
                <a:buFont typeface="Calibri"/>
                <a:buNone/>
              </a:pPr>
              <a:r>
                <a:rPr lang="en-US" sz="1100">
                  <a:solidFill>
                    <a:schemeClr val="dk1"/>
                  </a:solidFill>
                  <a:latin typeface="Calibri"/>
                  <a:ea typeface="Calibri"/>
                  <a:cs typeface="Calibri"/>
                  <a:sym typeface="Calibri"/>
                </a:rPr>
                <a:t>Focus on healthcare provider and patient engagement: Patient portals and engagement tools are becoming increasingly important for improving patient satisfaction and health outcomes.</a:t>
              </a:r>
              <a:endParaRPr/>
            </a:p>
          </p:txBody>
        </p:sp>
        <p:sp>
          <p:nvSpPr>
            <p:cNvPr id="187" name="Google Shape;187;p6"/>
            <p:cNvSpPr/>
            <p:nvPr/>
          </p:nvSpPr>
          <p:spPr>
            <a:xfrm>
              <a:off x="9812447" y="739851"/>
              <a:ext cx="685019" cy="685019"/>
            </a:xfrm>
            <a:prstGeom prst="rect">
              <a:avLst/>
            </a:prstGeom>
            <a:blipFill rotWithShape="1">
              <a:blip r:embed="rId10">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6"/>
            <p:cNvSpPr/>
            <p:nvPr/>
          </p:nvSpPr>
          <p:spPr>
            <a:xfrm>
              <a:off x="9583589" y="1881631"/>
              <a:ext cx="1142734" cy="190283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6"/>
            <p:cNvSpPr txBox="1"/>
            <p:nvPr/>
          </p:nvSpPr>
          <p:spPr>
            <a:xfrm>
              <a:off x="9583589" y="1881631"/>
              <a:ext cx="1142734" cy="1902832"/>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1100"/>
                <a:buFont typeface="Calibri"/>
                <a:buNone/>
              </a:pPr>
              <a:r>
                <a:rPr lang="en-US" sz="1100">
                  <a:solidFill>
                    <a:schemeClr val="dk1"/>
                  </a:solidFill>
                  <a:latin typeface="Calibri"/>
                  <a:ea typeface="Calibri"/>
                  <a:cs typeface="Calibri"/>
                  <a:sym typeface="Calibri"/>
                </a:rPr>
                <a:t>Emphasis on data security and interoperability: Compliance with regulations like HIPAA and the need for seamless data exchange between different systems are crucial for market success. </a:t>
              </a: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pic>
        <p:nvPicPr>
          <p:cNvPr descr="A blue and black logo&#10;&#10;AI-generated content may be incorrect." id="194" name="Google Shape;194;p7"/>
          <p:cNvPicPr preferRelativeResize="0"/>
          <p:nvPr/>
        </p:nvPicPr>
        <p:blipFill rotWithShape="1">
          <a:blip r:embed="rId3">
            <a:alphaModFix/>
          </a:blip>
          <a:srcRect b="0" l="0" r="0" t="0"/>
          <a:stretch/>
        </p:blipFill>
        <p:spPr>
          <a:xfrm>
            <a:off x="435706" y="263929"/>
            <a:ext cx="2235198" cy="960437"/>
          </a:xfrm>
          <a:prstGeom prst="rect">
            <a:avLst/>
          </a:prstGeom>
          <a:noFill/>
          <a:ln>
            <a:noFill/>
          </a:ln>
        </p:spPr>
      </p:pic>
      <p:sp>
        <p:nvSpPr>
          <p:cNvPr id="195" name="Google Shape;195;p7"/>
          <p:cNvSpPr txBox="1"/>
          <p:nvPr/>
        </p:nvSpPr>
        <p:spPr>
          <a:xfrm>
            <a:off x="636921" y="1947381"/>
            <a:ext cx="10918159" cy="461664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025674"/>
                </a:solidFill>
                <a:latin typeface="Calibri"/>
                <a:ea typeface="Calibri"/>
                <a:cs typeface="Calibri"/>
                <a:sym typeface="Calibri"/>
              </a:rPr>
              <a:t>Estimates of how much money we will make in the next 3-5 years: USD $500-1000M</a:t>
            </a:r>
            <a:endParaRPr/>
          </a:p>
          <a:p>
            <a:pPr indent="-171450" lvl="0" marL="285750" marR="0" rtl="0" algn="l">
              <a:spcBef>
                <a:spcPts val="0"/>
              </a:spcBef>
              <a:spcAft>
                <a:spcPts val="0"/>
              </a:spcAft>
              <a:buClr>
                <a:schemeClr val="dk1"/>
              </a:buClr>
              <a:buSzPts val="1800"/>
              <a:buFont typeface="Noto Sans Symbols"/>
              <a:buNone/>
            </a:pPr>
            <a:r>
              <a:t/>
            </a:r>
            <a:endParaRPr sz="1800">
              <a:solidFill>
                <a:srgbClr val="025674"/>
              </a:solidFill>
              <a:latin typeface="Calibri"/>
              <a:ea typeface="Calibri"/>
              <a:cs typeface="Calibri"/>
              <a:sym typeface="Calibri"/>
            </a:endParaRPr>
          </a:p>
          <a:p>
            <a:pPr indent="-285750" lvl="0" marL="285750" marR="0" rtl="0" algn="l">
              <a:spcBef>
                <a:spcPts val="0"/>
              </a:spcBef>
              <a:spcAft>
                <a:spcPts val="0"/>
              </a:spcAft>
              <a:buClr>
                <a:srgbClr val="025674"/>
              </a:buClr>
              <a:buSzPts val="1800"/>
              <a:buFont typeface="Noto Sans Symbols"/>
              <a:buChar char="✔"/>
            </a:pPr>
            <a:r>
              <a:rPr lang="en-US" sz="1800">
                <a:solidFill>
                  <a:srgbClr val="025674"/>
                </a:solidFill>
                <a:latin typeface="Calibri"/>
                <a:ea typeface="Calibri"/>
                <a:cs typeface="Calibri"/>
                <a:sym typeface="Calibri"/>
              </a:rPr>
              <a:t>Our strategic plan to penetrate the healthcare AI market is exceptionally clear and well-defined, beginning with our immediate readiness to sell and support the Healthcare Jaguar Vector database for California Northstate University, specifically targeting significant service contracts in video storage and analysis to establish an immediate foothold, and then, within a concise timeframe of four to six months, we are poised to expand significantly by selling our AIH solution to 35 small-size clinics, demonstrating a clear path to broader market adoption and scalability before culminating in a major milestone within one year, where we will introduce our advanced AIM solutions to Stanford Medicine, leveraging the substantial and accelerating global demand for AI health solutions to propel our overall growth.</a:t>
            </a:r>
            <a:endParaRPr/>
          </a:p>
          <a:p>
            <a:pPr indent="-171450" lvl="0" marL="285750" marR="0" rtl="0" algn="l">
              <a:spcBef>
                <a:spcPts val="0"/>
              </a:spcBef>
              <a:spcAft>
                <a:spcPts val="0"/>
              </a:spcAft>
              <a:buClr>
                <a:schemeClr val="dk1"/>
              </a:buClr>
              <a:buSzPts val="1800"/>
              <a:buFont typeface="Noto Sans Symbols"/>
              <a:buNone/>
            </a:pPr>
            <a:r>
              <a:t/>
            </a:r>
            <a:endParaRPr sz="1800">
              <a:solidFill>
                <a:srgbClr val="025674"/>
              </a:solidFill>
              <a:latin typeface="Calibri"/>
              <a:ea typeface="Calibri"/>
              <a:cs typeface="Calibri"/>
              <a:sym typeface="Calibri"/>
            </a:endParaRPr>
          </a:p>
          <a:p>
            <a:pPr indent="-285750" lvl="0" marL="285750" marR="0" rtl="0" algn="l">
              <a:spcBef>
                <a:spcPts val="0"/>
              </a:spcBef>
              <a:spcAft>
                <a:spcPts val="0"/>
              </a:spcAft>
              <a:buClr>
                <a:srgbClr val="025674"/>
              </a:buClr>
              <a:buSzPts val="1800"/>
              <a:buFont typeface="Noto Sans Symbols"/>
              <a:buChar char="✔"/>
            </a:pPr>
            <a:r>
              <a:rPr lang="en-US" sz="1800">
                <a:solidFill>
                  <a:srgbClr val="025674"/>
                </a:solidFill>
                <a:latin typeface="Calibri"/>
                <a:ea typeface="Calibri"/>
                <a:cs typeface="Calibri"/>
                <a:sym typeface="Calibri"/>
              </a:rPr>
              <a:t>The global market for AI in healthcare is experiencing a truly remarkable growth trajectory, with projections indicating a robust expansion driven by technological advancements and the increasing demand for efficient and personalized healthcare solutions, where for instance, the market was valued at approximately USD 26.69 billion in 2024 and is now anticipated to reach around USD 613.81 billion by 2034, reflecting an impressive compound annual growth rate (CAGR) of approximately 36.83% from 2025 to 2034.</a:t>
            </a:r>
            <a:endParaRPr/>
          </a:p>
        </p:txBody>
      </p:sp>
      <p:sp>
        <p:nvSpPr>
          <p:cNvPr id="196" name="Google Shape;196;p7"/>
          <p:cNvSpPr txBox="1"/>
          <p:nvPr/>
        </p:nvSpPr>
        <p:spPr>
          <a:xfrm>
            <a:off x="7221977" y="312336"/>
            <a:ext cx="4534318" cy="738664"/>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025674"/>
                </a:solidFill>
                <a:latin typeface="Calibri"/>
                <a:ea typeface="Calibri"/>
                <a:cs typeface="Calibri"/>
                <a:sym typeface="Calibri"/>
              </a:rPr>
              <a:t>Empowering Physicians with AI</a:t>
            </a:r>
            <a:endParaRPr/>
          </a:p>
          <a:p>
            <a:pPr indent="0" lvl="0" marL="0" marR="0" rtl="0" algn="r">
              <a:spcBef>
                <a:spcPts val="0"/>
              </a:spcBef>
              <a:spcAft>
                <a:spcPts val="0"/>
              </a:spcAft>
              <a:buNone/>
            </a:pPr>
            <a:r>
              <a:rPr lang="en-US" sz="1600">
                <a:solidFill>
                  <a:srgbClr val="025674"/>
                </a:solidFill>
                <a:latin typeface="Calibri"/>
                <a:ea typeface="Calibri"/>
                <a:cs typeface="Calibri"/>
                <a:sym typeface="Calibri"/>
              </a:rPr>
              <a:t>Financials</a:t>
            </a:r>
            <a:r>
              <a:rPr lang="en-US" sz="2400">
                <a:solidFill>
                  <a:srgbClr val="025674"/>
                </a:solidFill>
                <a:latin typeface="Calibri"/>
                <a:ea typeface="Calibri"/>
                <a:cs typeface="Calibri"/>
                <a:sym typeface="Calibri"/>
              </a:rPr>
              <a:t> </a:t>
            </a:r>
            <a:endParaRPr/>
          </a:p>
        </p:txBody>
      </p:sp>
      <p:grpSp>
        <p:nvGrpSpPr>
          <p:cNvPr id="197" name="Google Shape;197;p7"/>
          <p:cNvGrpSpPr/>
          <p:nvPr/>
        </p:nvGrpSpPr>
        <p:grpSpPr>
          <a:xfrm>
            <a:off x="3951011" y="1029860"/>
            <a:ext cx="3773253" cy="735714"/>
            <a:chOff x="3951011" y="1231334"/>
            <a:chExt cx="3773253" cy="735714"/>
          </a:xfrm>
        </p:grpSpPr>
        <p:sp>
          <p:nvSpPr>
            <p:cNvPr id="198" name="Google Shape;198;p7"/>
            <p:cNvSpPr txBox="1"/>
            <p:nvPr/>
          </p:nvSpPr>
          <p:spPr>
            <a:xfrm>
              <a:off x="4467736" y="1231334"/>
              <a:ext cx="3256528" cy="735714"/>
            </a:xfrm>
            <a:prstGeom prst="rect">
              <a:avLst/>
            </a:prstGeom>
            <a:noFill/>
            <a:ln>
              <a:noFill/>
            </a:ln>
          </p:spPr>
          <p:txBody>
            <a:bodyPr anchorCtr="0" anchor="t" bIns="45700" lIns="91425" spcFirstLastPara="1" rIns="91425" wrap="square" tIns="45700">
              <a:spAutoFit/>
            </a:bodyPr>
            <a:lstStyle/>
            <a:p>
              <a:pPr indent="0" lvl="0" marL="0" marR="0" rtl="0" algn="ctr">
                <a:lnSpc>
                  <a:spcPct val="104166"/>
                </a:lnSpc>
                <a:spcBef>
                  <a:spcPts val="0"/>
                </a:spcBef>
                <a:spcAft>
                  <a:spcPts val="0"/>
                </a:spcAft>
                <a:buNone/>
              </a:pPr>
              <a:r>
                <a:rPr b="1" lang="en-US" sz="4800">
                  <a:solidFill>
                    <a:srgbClr val="025674"/>
                  </a:solidFill>
                  <a:latin typeface="Calibri"/>
                  <a:ea typeface="Calibri"/>
                  <a:cs typeface="Calibri"/>
                  <a:sym typeface="Calibri"/>
                </a:rPr>
                <a:t>FINANCIALS</a:t>
              </a:r>
              <a:endParaRPr/>
            </a:p>
          </p:txBody>
        </p:sp>
        <p:pic>
          <p:nvPicPr>
            <p:cNvPr descr="Dollar outline" id="199" name="Google Shape;199;p7"/>
            <p:cNvPicPr preferRelativeResize="0"/>
            <p:nvPr/>
          </p:nvPicPr>
          <p:blipFill rotWithShape="1">
            <a:blip r:embed="rId4">
              <a:alphaModFix/>
            </a:blip>
            <a:srcRect b="0" l="0" r="0" t="0"/>
            <a:stretch/>
          </p:blipFill>
          <p:spPr>
            <a:xfrm>
              <a:off x="3951011" y="1249953"/>
              <a:ext cx="636484" cy="636484"/>
            </a:xfrm>
            <a:prstGeom prst="rect">
              <a:avLst/>
            </a:prstGeom>
            <a:noFill/>
            <a:ln>
              <a:noFill/>
            </a:ln>
          </p:spPr>
        </p:pic>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pic>
        <p:nvPicPr>
          <p:cNvPr descr="A blue and black logo&#10;&#10;AI-generated content may be incorrect." id="204" name="Google Shape;204;p9"/>
          <p:cNvPicPr preferRelativeResize="0"/>
          <p:nvPr/>
        </p:nvPicPr>
        <p:blipFill rotWithShape="1">
          <a:blip r:embed="rId3">
            <a:alphaModFix/>
          </a:blip>
          <a:srcRect b="0" l="0" r="0" t="0"/>
          <a:stretch/>
        </p:blipFill>
        <p:spPr>
          <a:xfrm>
            <a:off x="435705" y="263929"/>
            <a:ext cx="2106017" cy="904929"/>
          </a:xfrm>
          <a:prstGeom prst="rect">
            <a:avLst/>
          </a:prstGeom>
          <a:noFill/>
          <a:ln>
            <a:noFill/>
          </a:ln>
        </p:spPr>
      </p:pic>
      <p:sp>
        <p:nvSpPr>
          <p:cNvPr id="205" name="Google Shape;205;p9"/>
          <p:cNvSpPr txBox="1"/>
          <p:nvPr/>
        </p:nvSpPr>
        <p:spPr>
          <a:xfrm>
            <a:off x="4142272" y="1233408"/>
            <a:ext cx="3907457" cy="735714"/>
          </a:xfrm>
          <a:prstGeom prst="rect">
            <a:avLst/>
          </a:prstGeom>
          <a:noFill/>
          <a:ln>
            <a:noFill/>
          </a:ln>
        </p:spPr>
        <p:txBody>
          <a:bodyPr anchorCtr="0" anchor="t" bIns="45700" lIns="91425" spcFirstLastPara="1" rIns="91425" wrap="square" tIns="45700">
            <a:spAutoFit/>
          </a:bodyPr>
          <a:lstStyle/>
          <a:p>
            <a:pPr indent="0" lvl="0" marL="0" marR="0" rtl="0" algn="ctr">
              <a:lnSpc>
                <a:spcPct val="104166"/>
              </a:lnSpc>
              <a:spcBef>
                <a:spcPts val="0"/>
              </a:spcBef>
              <a:spcAft>
                <a:spcPts val="0"/>
              </a:spcAft>
              <a:buNone/>
            </a:pPr>
            <a:r>
              <a:rPr b="1" lang="en-US" sz="4800">
                <a:solidFill>
                  <a:srgbClr val="025674"/>
                </a:solidFill>
                <a:latin typeface="Calibri"/>
                <a:ea typeface="Calibri"/>
                <a:cs typeface="Calibri"/>
                <a:sym typeface="Calibri"/>
              </a:rPr>
              <a:t>COMPETITION</a:t>
            </a:r>
            <a:endParaRPr/>
          </a:p>
        </p:txBody>
      </p:sp>
      <p:sp>
        <p:nvSpPr>
          <p:cNvPr id="206" name="Google Shape;206;p9"/>
          <p:cNvSpPr txBox="1"/>
          <p:nvPr/>
        </p:nvSpPr>
        <p:spPr>
          <a:xfrm>
            <a:off x="636921" y="2148855"/>
            <a:ext cx="10918159" cy="424731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025674"/>
                </a:solidFill>
                <a:latin typeface="Calibri"/>
                <a:ea typeface="Calibri"/>
                <a:cs typeface="Calibri"/>
                <a:sym typeface="Calibri"/>
              </a:rPr>
              <a:t>Competitors in this space:  Epic, Cerner, Athena, and qure.ai</a:t>
            </a:r>
            <a:endParaRPr/>
          </a:p>
          <a:p>
            <a:pPr indent="0" lvl="0" marL="0" marR="0" rtl="0" algn="l">
              <a:spcBef>
                <a:spcPts val="0"/>
              </a:spcBef>
              <a:spcAft>
                <a:spcPts val="0"/>
              </a:spcAft>
              <a:buNone/>
            </a:pPr>
            <a:r>
              <a:t/>
            </a:r>
            <a:endParaRPr sz="1800">
              <a:solidFill>
                <a:srgbClr val="025674"/>
              </a:solidFill>
              <a:latin typeface="Calibri"/>
              <a:ea typeface="Calibri"/>
              <a:cs typeface="Calibri"/>
              <a:sym typeface="Calibri"/>
            </a:endParaRPr>
          </a:p>
          <a:p>
            <a:pPr indent="0" lvl="0" marL="0" marR="0" rtl="0" algn="l">
              <a:spcBef>
                <a:spcPts val="0"/>
              </a:spcBef>
              <a:spcAft>
                <a:spcPts val="0"/>
              </a:spcAft>
              <a:buNone/>
            </a:pPr>
            <a:r>
              <a:rPr lang="en-US" sz="1800">
                <a:solidFill>
                  <a:srgbClr val="025674"/>
                </a:solidFill>
                <a:latin typeface="Calibri"/>
                <a:ea typeface="Calibri"/>
                <a:cs typeface="Calibri"/>
                <a:sym typeface="Calibri"/>
              </a:rPr>
              <a:t>While Epic, Cerner, and Athena offer heath record capabilities, they are often criticized for being </a:t>
            </a:r>
            <a:r>
              <a:rPr b="1" lang="en-US" sz="1800">
                <a:solidFill>
                  <a:srgbClr val="025674"/>
                </a:solidFill>
                <a:latin typeface="Calibri"/>
                <a:ea typeface="Calibri"/>
                <a:cs typeface="Calibri"/>
                <a:sym typeface="Calibri"/>
              </a:rPr>
              <a:t>cumbersome</a:t>
            </a:r>
            <a:r>
              <a:rPr lang="en-US" sz="1800">
                <a:solidFill>
                  <a:srgbClr val="025674"/>
                </a:solidFill>
                <a:latin typeface="Calibri"/>
                <a:ea typeface="Calibri"/>
                <a:cs typeface="Calibri"/>
                <a:sym typeface="Calibri"/>
              </a:rPr>
              <a:t>, </a:t>
            </a:r>
            <a:r>
              <a:rPr b="1" lang="en-US" sz="1800">
                <a:solidFill>
                  <a:srgbClr val="025674"/>
                </a:solidFill>
                <a:latin typeface="Calibri"/>
                <a:ea typeface="Calibri"/>
                <a:cs typeface="Calibri"/>
                <a:sym typeface="Calibri"/>
              </a:rPr>
              <a:t>difficult to navigate</a:t>
            </a:r>
            <a:r>
              <a:rPr lang="en-US" sz="1800">
                <a:solidFill>
                  <a:srgbClr val="025674"/>
                </a:solidFill>
                <a:latin typeface="Calibri"/>
                <a:ea typeface="Calibri"/>
                <a:cs typeface="Calibri"/>
                <a:sym typeface="Calibri"/>
              </a:rPr>
              <a:t>, and </a:t>
            </a:r>
            <a:r>
              <a:rPr b="1" lang="en-US" sz="1800">
                <a:solidFill>
                  <a:srgbClr val="025674"/>
                </a:solidFill>
                <a:latin typeface="Calibri"/>
                <a:ea typeface="Calibri"/>
                <a:cs typeface="Calibri"/>
                <a:sym typeface="Calibri"/>
              </a:rPr>
              <a:t>non-intuitive</a:t>
            </a:r>
            <a:r>
              <a:rPr lang="en-US" sz="1800">
                <a:solidFill>
                  <a:srgbClr val="025674"/>
                </a:solidFill>
                <a:latin typeface="Calibri"/>
                <a:ea typeface="Calibri"/>
                <a:cs typeface="Calibri"/>
                <a:sym typeface="Calibri"/>
              </a:rPr>
              <a:t>.  Physicians spend a significant amount of time navigating </a:t>
            </a:r>
            <a:r>
              <a:rPr b="1" lang="en-US" sz="1800">
                <a:solidFill>
                  <a:srgbClr val="025674"/>
                </a:solidFill>
                <a:latin typeface="Calibri"/>
                <a:ea typeface="Calibri"/>
                <a:cs typeface="Calibri"/>
                <a:sym typeface="Calibri"/>
              </a:rPr>
              <a:t>complex interfaces</a:t>
            </a:r>
            <a:r>
              <a:rPr lang="en-US" sz="1800">
                <a:solidFill>
                  <a:srgbClr val="025674"/>
                </a:solidFill>
                <a:latin typeface="Calibri"/>
                <a:ea typeface="Calibri"/>
                <a:cs typeface="Calibri"/>
                <a:sym typeface="Calibri"/>
              </a:rPr>
              <a:t> and </a:t>
            </a:r>
            <a:r>
              <a:rPr b="1" lang="en-US" sz="1800">
                <a:solidFill>
                  <a:srgbClr val="025674"/>
                </a:solidFill>
                <a:latin typeface="Calibri"/>
                <a:ea typeface="Calibri"/>
                <a:cs typeface="Calibri"/>
                <a:sym typeface="Calibri"/>
              </a:rPr>
              <a:t>entering repetitive data</a:t>
            </a:r>
            <a:r>
              <a:rPr lang="en-US" sz="1800">
                <a:solidFill>
                  <a:srgbClr val="025674"/>
                </a:solidFill>
                <a:latin typeface="Calibri"/>
                <a:ea typeface="Calibri"/>
                <a:cs typeface="Calibri"/>
                <a:sym typeface="Calibri"/>
              </a:rPr>
              <a:t>. Our AIH system simplifies the user experience by enabling voice-command interactions, eliminating repetitive data entry and clicks. Physicians only need to speak or type simple commands (e.g., “show today’s appointments,” “schedule a new patient,” “update patient record”), which the system understands and acts upon. This reduces administrative overhead and allows doctors to focus on patient care rather than struggling with a complex interface.</a:t>
            </a:r>
            <a:endParaRPr/>
          </a:p>
          <a:p>
            <a:pPr indent="0" lvl="0" marL="0" marR="0" rtl="0" algn="l">
              <a:spcBef>
                <a:spcPts val="0"/>
              </a:spcBef>
              <a:spcAft>
                <a:spcPts val="0"/>
              </a:spcAft>
              <a:buNone/>
            </a:pPr>
            <a:r>
              <a:t/>
            </a:r>
            <a:endParaRPr sz="1800">
              <a:solidFill>
                <a:srgbClr val="025674"/>
              </a:solidFill>
              <a:latin typeface="Calibri"/>
              <a:ea typeface="Calibri"/>
              <a:cs typeface="Calibri"/>
              <a:sym typeface="Calibri"/>
            </a:endParaRPr>
          </a:p>
          <a:p>
            <a:pPr indent="0" lvl="0" marL="0" marR="0" rtl="0" algn="l">
              <a:spcBef>
                <a:spcPts val="0"/>
              </a:spcBef>
              <a:spcAft>
                <a:spcPts val="0"/>
              </a:spcAft>
              <a:buNone/>
            </a:pPr>
            <a:r>
              <a:rPr lang="en-US" sz="1800">
                <a:solidFill>
                  <a:srgbClr val="025674"/>
                </a:solidFill>
                <a:latin typeface="Calibri"/>
                <a:ea typeface="Calibri"/>
                <a:cs typeface="Calibri"/>
                <a:sym typeface="Calibri"/>
              </a:rPr>
              <a:t>Qure.ai focuses heavily on image analysis and diagnostic assistance. However, it does not address the broader scope of EHR management. </a:t>
            </a:r>
            <a:r>
              <a:rPr b="1" lang="en-US" sz="1800">
                <a:solidFill>
                  <a:srgbClr val="025674"/>
                </a:solidFill>
                <a:latin typeface="Calibri"/>
                <a:ea typeface="Calibri"/>
                <a:cs typeface="Calibri"/>
                <a:sym typeface="Calibri"/>
              </a:rPr>
              <a:t>We combine multimodal AI</a:t>
            </a:r>
            <a:r>
              <a:rPr lang="en-US" sz="1800">
                <a:solidFill>
                  <a:srgbClr val="025674"/>
                </a:solidFill>
                <a:latin typeface="Calibri"/>
                <a:ea typeface="Calibri"/>
                <a:cs typeface="Calibri"/>
                <a:sym typeface="Calibri"/>
              </a:rPr>
              <a:t>, including voice recognition, image processing, and natural language processing, into a single integrated platform. This means healthcare providers can manage patient records, diagnostic imaging, and tasks using </a:t>
            </a:r>
            <a:r>
              <a:rPr b="1" lang="en-US" sz="1800">
                <a:solidFill>
                  <a:srgbClr val="025674"/>
                </a:solidFill>
                <a:latin typeface="Calibri"/>
                <a:ea typeface="Calibri"/>
                <a:cs typeface="Calibri"/>
                <a:sym typeface="Calibri"/>
              </a:rPr>
              <a:t>voice commands or text-based input</a:t>
            </a:r>
            <a:r>
              <a:rPr lang="en-US" sz="1800">
                <a:solidFill>
                  <a:srgbClr val="025674"/>
                </a:solidFill>
                <a:latin typeface="Calibri"/>
                <a:ea typeface="Calibri"/>
                <a:cs typeface="Calibri"/>
                <a:sym typeface="Calibri"/>
              </a:rPr>
              <a:t>. Voice-enabled interfaces are especially valuable for physicians who need a hands-free solution to manage their workflow during patient visits.</a:t>
            </a:r>
            <a:endParaRPr/>
          </a:p>
        </p:txBody>
      </p:sp>
      <p:sp>
        <p:nvSpPr>
          <p:cNvPr id="207" name="Google Shape;207;p9"/>
          <p:cNvSpPr txBox="1"/>
          <p:nvPr/>
        </p:nvSpPr>
        <p:spPr>
          <a:xfrm>
            <a:off x="7221977" y="312336"/>
            <a:ext cx="4534318" cy="738664"/>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rgbClr val="025674"/>
                </a:solidFill>
                <a:latin typeface="Calibri"/>
                <a:ea typeface="Calibri"/>
                <a:cs typeface="Calibri"/>
                <a:sym typeface="Calibri"/>
              </a:rPr>
              <a:t>Empowering Physicians with AI</a:t>
            </a:r>
            <a:endParaRPr/>
          </a:p>
          <a:p>
            <a:pPr indent="0" lvl="0" marL="0" marR="0" rtl="0" algn="r">
              <a:spcBef>
                <a:spcPts val="0"/>
              </a:spcBef>
              <a:spcAft>
                <a:spcPts val="0"/>
              </a:spcAft>
              <a:buNone/>
            </a:pPr>
            <a:r>
              <a:rPr lang="en-US" sz="1600">
                <a:solidFill>
                  <a:srgbClr val="025674"/>
                </a:solidFill>
                <a:latin typeface="Calibri"/>
                <a:ea typeface="Calibri"/>
                <a:cs typeface="Calibri"/>
                <a:sym typeface="Calibri"/>
              </a:rPr>
              <a:t>Competition</a:t>
            </a:r>
            <a:r>
              <a:rPr lang="en-US" sz="2400">
                <a:solidFill>
                  <a:srgbClr val="025674"/>
                </a:solidFill>
                <a:latin typeface="Calibri"/>
                <a:ea typeface="Calibri"/>
                <a:cs typeface="Calibri"/>
                <a:sym typeface="Calibri"/>
              </a:rPr>
              <a:t> </a:t>
            </a:r>
            <a:endParaRPr/>
          </a:p>
        </p:txBody>
      </p:sp>
      <p:pic>
        <p:nvPicPr>
          <p:cNvPr descr="Crawl outline" id="208" name="Google Shape;208;p9"/>
          <p:cNvPicPr preferRelativeResize="0"/>
          <p:nvPr/>
        </p:nvPicPr>
        <p:blipFill rotWithShape="1">
          <a:blip r:embed="rId4">
            <a:alphaModFix/>
          </a:blip>
          <a:srcRect b="0" l="0" r="0" t="0"/>
          <a:stretch/>
        </p:blipFill>
        <p:spPr>
          <a:xfrm>
            <a:off x="3365645" y="1167083"/>
            <a:ext cx="756903" cy="756903"/>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2025-06-14T20:38:14Z</dcterms:created>
  <dc:creator>Liu, Sunny</dc:creator>
</cp:coreProperties>
</file>